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Corben"/>
      <p:regular r:id="rId17"/>
    </p:embeddedFont>
    <p:embeddedFont>
      <p:font typeface="Corben"/>
      <p:regular r:id="rId18"/>
    </p:embeddedFont>
    <p:embeddedFont>
      <p:font typeface="Nobile"/>
      <p:regular r:id="rId19"/>
    </p:embeddedFont>
    <p:embeddedFont>
      <p:font typeface="Nobile"/>
      <p:regular r:id="rId20"/>
    </p:embeddedFont>
    <p:embeddedFont>
      <p:font typeface="Nobile"/>
      <p:regular r:id="rId21"/>
    </p:embeddedFont>
    <p:embeddedFont>
      <p:font typeface="Nobile"/>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4-1.png>
</file>

<file path=ppt/media/image-5-1.png>
</file>

<file path=ppt/media/image-5-2.png>
</file>

<file path=ppt/media/image-5-3.png>
</file>

<file path=ppt/media/image-5-4.png>
</file>

<file path=ppt/media/image-5-5.png>
</file>

<file path=ppt/media/image-6-1.png>
</file>

<file path=ppt/media/image-7-1.png>
</file>

<file path=ppt/media/image-7-2.png>
</file>

<file path=ppt/media/image-7-3.png>
</file>

<file path=ppt/media/image-7-4.png>
</file>

<file path=ppt/media/image-7-5.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957"/>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95073" y="1319213"/>
            <a:ext cx="7526655" cy="1992630"/>
          </a:xfrm>
          <a:prstGeom prst="rect">
            <a:avLst/>
          </a:prstGeom>
          <a:noFill/>
          <a:ln/>
        </p:spPr>
        <p:txBody>
          <a:bodyPr wrap="square" lIns="0" tIns="0" rIns="0" bIns="0" rtlCol="0" anchor="t"/>
          <a:lstStyle/>
          <a:p>
            <a:pPr indent="0" marL="0">
              <a:lnSpc>
                <a:spcPts val="7800"/>
              </a:lnSpc>
              <a:buNone/>
            </a:pPr>
            <a:r>
              <a:rPr lang="en-US" sz="6250" dirty="0">
                <a:solidFill>
                  <a:srgbClr val="1B1B27"/>
                </a:solidFill>
                <a:latin typeface="Corben" pitchFamily="34" charset="0"/>
                <a:ea typeface="Corben" pitchFamily="34" charset="-122"/>
                <a:cs typeface="Corben" pitchFamily="34" charset="-120"/>
              </a:rPr>
              <a:t>Solving an SDG Problem with Data</a:t>
            </a:r>
            <a:endParaRPr lang="en-US" sz="6250" dirty="0"/>
          </a:p>
        </p:txBody>
      </p:sp>
      <p:sp>
        <p:nvSpPr>
          <p:cNvPr id="4" name="Text 1"/>
          <p:cNvSpPr/>
          <p:nvPr/>
        </p:nvSpPr>
        <p:spPr>
          <a:xfrm>
            <a:off x="6295073" y="3658314"/>
            <a:ext cx="7526655" cy="2587823"/>
          </a:xfrm>
          <a:prstGeom prst="rect">
            <a:avLst/>
          </a:prstGeom>
          <a:noFill/>
          <a:ln/>
        </p:spPr>
        <p:txBody>
          <a:bodyPr wrap="square" lIns="0" tIns="0" rIns="0" bIns="0" rtlCol="0" anchor="t"/>
          <a:lstStyle/>
          <a:p>
            <a:pPr indent="0" marL="0">
              <a:lnSpc>
                <a:spcPts val="2900"/>
              </a:lnSpc>
              <a:buNone/>
            </a:pPr>
            <a:r>
              <a:rPr lang="en-US" sz="1800" dirty="0">
                <a:solidFill>
                  <a:srgbClr val="404155"/>
                </a:solidFill>
                <a:latin typeface="Nobile" pitchFamily="34" charset="0"/>
                <a:ea typeface="Nobile" pitchFamily="34" charset="-122"/>
                <a:cs typeface="Nobile" pitchFamily="34" charset="-120"/>
              </a:rPr>
              <a:t>This project explores the power of data-driven solutions for addressing critical challenges within the Sustainable Development Goals (SDGs). You'll select an SDG that resonates with you, define a specific problem within that goal, and design a database and data analysis pipeline to tackle it. You'll leverage SQL for data retrieval and analysis, and then use Microsoft Excel to create interactive dashboards for visualizing key insights.</a:t>
            </a:r>
            <a:endParaRPr lang="en-US" sz="1800" dirty="0"/>
          </a:p>
        </p:txBody>
      </p:sp>
      <p:sp>
        <p:nvSpPr>
          <p:cNvPr id="5" name="Shape 2"/>
          <p:cNvSpPr/>
          <p:nvPr/>
        </p:nvSpPr>
        <p:spPr>
          <a:xfrm>
            <a:off x="6295073" y="6523315"/>
            <a:ext cx="369689" cy="369689"/>
          </a:xfrm>
          <a:prstGeom prst="roundRect">
            <a:avLst>
              <a:gd name="adj" fmla="val 24731830"/>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302693" y="6530935"/>
            <a:ext cx="354449" cy="354449"/>
          </a:xfrm>
          <a:prstGeom prst="rect">
            <a:avLst/>
          </a:prstGeom>
        </p:spPr>
      </p:pic>
      <p:sp>
        <p:nvSpPr>
          <p:cNvPr id="7" name="Text 3"/>
          <p:cNvSpPr/>
          <p:nvPr/>
        </p:nvSpPr>
        <p:spPr>
          <a:xfrm>
            <a:off x="6780252" y="6506051"/>
            <a:ext cx="4751070" cy="404336"/>
          </a:xfrm>
          <a:prstGeom prst="rect">
            <a:avLst/>
          </a:prstGeom>
          <a:noFill/>
          <a:ln/>
        </p:spPr>
        <p:txBody>
          <a:bodyPr wrap="none" lIns="0" tIns="0" rIns="0" bIns="0" rtlCol="0" anchor="t"/>
          <a:lstStyle/>
          <a:p>
            <a:pPr algn="l" indent="0" marL="0">
              <a:lnSpc>
                <a:spcPts val="3150"/>
              </a:lnSpc>
              <a:buNone/>
            </a:pPr>
            <a:r>
              <a:rPr lang="en-US" sz="2250" b="1" dirty="0">
                <a:solidFill>
                  <a:srgbClr val="404155"/>
                </a:solidFill>
                <a:latin typeface="Nobile" pitchFamily="34" charset="0"/>
                <a:ea typeface="Nobile" pitchFamily="34" charset="-122"/>
                <a:cs typeface="Nobile" pitchFamily="34" charset="-120"/>
              </a:rPr>
              <a:t>by Mwandia Jackson Maghanga</a:t>
            </a:r>
            <a:endParaRPr lang="en-US" sz="22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963698"/>
            <a:ext cx="6172200" cy="771525"/>
          </a:xfrm>
          <a:prstGeom prst="rect">
            <a:avLst/>
          </a:prstGeom>
          <a:noFill/>
          <a:ln/>
        </p:spPr>
        <p:txBody>
          <a:bodyPr wrap="none" lIns="0" tIns="0" rIns="0" bIns="0" rtlCol="0" anchor="t"/>
          <a:lstStyle/>
          <a:p>
            <a:pPr indent="0" marL="0">
              <a:lnSpc>
                <a:spcPts val="6050"/>
              </a:lnSpc>
              <a:buNone/>
            </a:pPr>
            <a:r>
              <a:rPr lang="en-US" sz="4850" dirty="0">
                <a:solidFill>
                  <a:srgbClr val="1B1B27"/>
                </a:solidFill>
                <a:latin typeface="Corben" pitchFamily="34" charset="0"/>
                <a:ea typeface="Corben" pitchFamily="34" charset="-122"/>
                <a:cs typeface="Corben" pitchFamily="34" charset="-120"/>
              </a:rPr>
              <a:t>Conclusion</a:t>
            </a:r>
            <a:endParaRPr lang="en-US" sz="4850" dirty="0"/>
          </a:p>
        </p:txBody>
      </p:sp>
      <p:sp>
        <p:nvSpPr>
          <p:cNvPr id="4" name="Text 1"/>
          <p:cNvSpPr/>
          <p:nvPr/>
        </p:nvSpPr>
        <p:spPr>
          <a:xfrm>
            <a:off x="864037" y="3105507"/>
            <a:ext cx="7415927" cy="3160395"/>
          </a:xfrm>
          <a:prstGeom prst="rect">
            <a:avLst/>
          </a:prstGeom>
          <a:noFill/>
          <a:ln/>
        </p:spPr>
        <p:txBody>
          <a:bodyPr wrap="square" lIns="0" tIns="0" rIns="0" bIns="0" rtlCol="0" anchor="t"/>
          <a:lstStyle/>
          <a:p>
            <a:pPr indent="0" marL="0">
              <a:lnSpc>
                <a:spcPts val="3100"/>
              </a:lnSpc>
              <a:buNone/>
            </a:pPr>
            <a:r>
              <a:rPr lang="en-US" sz="1900" dirty="0">
                <a:solidFill>
                  <a:srgbClr val="404155"/>
                </a:solidFill>
                <a:latin typeface="Nobile" pitchFamily="34" charset="0"/>
                <a:ea typeface="Nobile" pitchFamily="34" charset="-122"/>
                <a:cs typeface="Nobile" pitchFamily="34" charset="-120"/>
              </a:rPr>
              <a:t>This project offers a valuable opportunity to apply your data science skills to address real-world challenges within the SDGs. By tackling a specific problem, designing a database, performing data analysis, and creating an interactive dashboard, you'll gain practical experience in data-driven problem-solving and contribute to a more sustainable future. Embrace the challenge, leverage your knowledge, and make a positive impact through data.</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99453" y="754856"/>
            <a:ext cx="7832884" cy="547330"/>
          </a:xfrm>
          <a:prstGeom prst="rect">
            <a:avLst/>
          </a:prstGeom>
          <a:noFill/>
          <a:ln/>
        </p:spPr>
        <p:txBody>
          <a:bodyPr wrap="none" lIns="0" tIns="0" rIns="0" bIns="0" rtlCol="0" anchor="t"/>
          <a:lstStyle/>
          <a:p>
            <a:pPr indent="0" marL="0">
              <a:lnSpc>
                <a:spcPts val="4300"/>
              </a:lnSpc>
              <a:buNone/>
            </a:pPr>
            <a:r>
              <a:rPr lang="en-US" sz="3400" dirty="0">
                <a:solidFill>
                  <a:srgbClr val="1B1B27"/>
                </a:solidFill>
                <a:latin typeface="Corben" pitchFamily="34" charset="0"/>
                <a:ea typeface="Corben" pitchFamily="34" charset="-122"/>
                <a:cs typeface="Corben" pitchFamily="34" charset="-120"/>
              </a:rPr>
              <a:t>SDG Selection and Problem Definition</a:t>
            </a:r>
            <a:endParaRPr lang="en-US" sz="3400" dirty="0"/>
          </a:p>
        </p:txBody>
      </p:sp>
      <p:sp>
        <p:nvSpPr>
          <p:cNvPr id="4" name="Shape 1"/>
          <p:cNvSpPr/>
          <p:nvPr/>
        </p:nvSpPr>
        <p:spPr>
          <a:xfrm>
            <a:off x="6099453" y="1761887"/>
            <a:ext cx="394097" cy="394097"/>
          </a:xfrm>
          <a:prstGeom prst="roundRect">
            <a:avLst>
              <a:gd name="adj" fmla="val 18668"/>
            </a:avLst>
          </a:prstGeom>
          <a:solidFill>
            <a:srgbClr val="D2D9F9"/>
          </a:solidFill>
          <a:ln w="7620">
            <a:solidFill>
              <a:srgbClr val="B8BFDF"/>
            </a:solidFill>
            <a:prstDash val="solid"/>
          </a:ln>
        </p:spPr>
      </p:sp>
      <p:sp>
        <p:nvSpPr>
          <p:cNvPr id="5" name="Text 2"/>
          <p:cNvSpPr/>
          <p:nvPr/>
        </p:nvSpPr>
        <p:spPr>
          <a:xfrm>
            <a:off x="6257687" y="1827490"/>
            <a:ext cx="77629" cy="262771"/>
          </a:xfrm>
          <a:prstGeom prst="rect">
            <a:avLst/>
          </a:prstGeom>
          <a:noFill/>
          <a:ln/>
        </p:spPr>
        <p:txBody>
          <a:bodyPr wrap="none" lIns="0" tIns="0" rIns="0" bIns="0" rtlCol="0" anchor="t"/>
          <a:lstStyle/>
          <a:p>
            <a:pPr algn="ctr" indent="0" marL="0">
              <a:lnSpc>
                <a:spcPts val="2050"/>
              </a:lnSpc>
              <a:buNone/>
            </a:pPr>
            <a:r>
              <a:rPr lang="en-US" sz="2050" dirty="0">
                <a:solidFill>
                  <a:srgbClr val="404155"/>
                </a:solidFill>
                <a:latin typeface="Corben" pitchFamily="34" charset="0"/>
                <a:ea typeface="Corben" pitchFamily="34" charset="-122"/>
                <a:cs typeface="Corben" pitchFamily="34" charset="-120"/>
              </a:rPr>
              <a:t>1</a:t>
            </a:r>
            <a:endParaRPr lang="en-US" sz="2050" dirty="0"/>
          </a:p>
        </p:txBody>
      </p:sp>
      <p:sp>
        <p:nvSpPr>
          <p:cNvPr id="6" name="Text 3"/>
          <p:cNvSpPr/>
          <p:nvPr/>
        </p:nvSpPr>
        <p:spPr>
          <a:xfrm>
            <a:off x="6668691" y="1761887"/>
            <a:ext cx="2189559" cy="273606"/>
          </a:xfrm>
          <a:prstGeom prst="rect">
            <a:avLst/>
          </a:prstGeom>
          <a:noFill/>
          <a:ln/>
        </p:spPr>
        <p:txBody>
          <a:bodyPr wrap="none" lIns="0" tIns="0" rIns="0" bIns="0" rtlCol="0" anchor="t"/>
          <a:lstStyle/>
          <a:p>
            <a:pPr indent="0" marL="0">
              <a:lnSpc>
                <a:spcPts val="2150"/>
              </a:lnSpc>
              <a:buNone/>
            </a:pPr>
            <a:r>
              <a:rPr lang="en-US" sz="1700" dirty="0">
                <a:solidFill>
                  <a:srgbClr val="404155"/>
                </a:solidFill>
                <a:latin typeface="Corben" pitchFamily="34" charset="0"/>
                <a:ea typeface="Corben" pitchFamily="34" charset="-122"/>
                <a:cs typeface="Corben" pitchFamily="34" charset="-120"/>
              </a:rPr>
              <a:t>SDG Choice</a:t>
            </a:r>
            <a:endParaRPr lang="en-US" sz="1700" dirty="0"/>
          </a:p>
        </p:txBody>
      </p:sp>
      <p:sp>
        <p:nvSpPr>
          <p:cNvPr id="7" name="Text 4"/>
          <p:cNvSpPr/>
          <p:nvPr/>
        </p:nvSpPr>
        <p:spPr>
          <a:xfrm>
            <a:off x="6668691" y="2140506"/>
            <a:ext cx="7348657" cy="840462"/>
          </a:xfrm>
          <a:prstGeom prst="rect">
            <a:avLst/>
          </a:prstGeom>
          <a:noFill/>
          <a:ln/>
        </p:spPr>
        <p:txBody>
          <a:bodyPr wrap="square" lIns="0" tIns="0" rIns="0" bIns="0" rtlCol="0" anchor="t"/>
          <a:lstStyle/>
          <a:p>
            <a:pPr indent="0" marL="0">
              <a:lnSpc>
                <a:spcPts val="2200"/>
              </a:lnSpc>
              <a:buNone/>
            </a:pPr>
            <a:r>
              <a:rPr lang="en-US" sz="1350" dirty="0">
                <a:solidFill>
                  <a:srgbClr val="404155"/>
                </a:solidFill>
                <a:latin typeface="Nobile" pitchFamily="34" charset="0"/>
                <a:ea typeface="Nobile" pitchFamily="34" charset="-122"/>
                <a:cs typeface="Nobile" pitchFamily="34" charset="-120"/>
              </a:rPr>
              <a:t>Begin by selecting an SDG that aligns with your interests and passions. This could be SDG 3 (Good Health and Well-being), SDG 7 (Affordable and Clean Energy), SDG 13 (Climate Action), or any other SDG that resonates with you.</a:t>
            </a:r>
            <a:endParaRPr lang="en-US" sz="1350" dirty="0"/>
          </a:p>
        </p:txBody>
      </p:sp>
      <p:sp>
        <p:nvSpPr>
          <p:cNvPr id="8" name="Shape 5"/>
          <p:cNvSpPr/>
          <p:nvPr/>
        </p:nvSpPr>
        <p:spPr>
          <a:xfrm>
            <a:off x="6099453" y="3353157"/>
            <a:ext cx="394097" cy="394097"/>
          </a:xfrm>
          <a:prstGeom prst="roundRect">
            <a:avLst>
              <a:gd name="adj" fmla="val 18668"/>
            </a:avLst>
          </a:prstGeom>
          <a:solidFill>
            <a:srgbClr val="D2D9F9"/>
          </a:solidFill>
          <a:ln w="7620">
            <a:solidFill>
              <a:srgbClr val="B8BFDF"/>
            </a:solidFill>
            <a:prstDash val="solid"/>
          </a:ln>
        </p:spPr>
      </p:sp>
      <p:sp>
        <p:nvSpPr>
          <p:cNvPr id="9" name="Text 6"/>
          <p:cNvSpPr/>
          <p:nvPr/>
        </p:nvSpPr>
        <p:spPr>
          <a:xfrm>
            <a:off x="6227921" y="3418761"/>
            <a:ext cx="137041" cy="262771"/>
          </a:xfrm>
          <a:prstGeom prst="rect">
            <a:avLst/>
          </a:prstGeom>
          <a:noFill/>
          <a:ln/>
        </p:spPr>
        <p:txBody>
          <a:bodyPr wrap="none" lIns="0" tIns="0" rIns="0" bIns="0" rtlCol="0" anchor="t"/>
          <a:lstStyle/>
          <a:p>
            <a:pPr algn="ctr" indent="0" marL="0">
              <a:lnSpc>
                <a:spcPts val="2050"/>
              </a:lnSpc>
              <a:buNone/>
            </a:pPr>
            <a:r>
              <a:rPr lang="en-US" sz="2050" dirty="0">
                <a:solidFill>
                  <a:srgbClr val="404155"/>
                </a:solidFill>
                <a:latin typeface="Corben" pitchFamily="34" charset="0"/>
                <a:ea typeface="Corben" pitchFamily="34" charset="-122"/>
                <a:cs typeface="Corben" pitchFamily="34" charset="-120"/>
              </a:rPr>
              <a:t>2</a:t>
            </a:r>
            <a:endParaRPr lang="en-US" sz="2050" dirty="0"/>
          </a:p>
        </p:txBody>
      </p:sp>
      <p:sp>
        <p:nvSpPr>
          <p:cNvPr id="10" name="Text 7"/>
          <p:cNvSpPr/>
          <p:nvPr/>
        </p:nvSpPr>
        <p:spPr>
          <a:xfrm>
            <a:off x="6668691" y="3353157"/>
            <a:ext cx="2310408" cy="273606"/>
          </a:xfrm>
          <a:prstGeom prst="rect">
            <a:avLst/>
          </a:prstGeom>
          <a:noFill/>
          <a:ln/>
        </p:spPr>
        <p:txBody>
          <a:bodyPr wrap="none" lIns="0" tIns="0" rIns="0" bIns="0" rtlCol="0" anchor="t"/>
          <a:lstStyle/>
          <a:p>
            <a:pPr indent="0" marL="0">
              <a:lnSpc>
                <a:spcPts val="2150"/>
              </a:lnSpc>
              <a:buNone/>
            </a:pPr>
            <a:r>
              <a:rPr lang="en-US" sz="1700" dirty="0">
                <a:solidFill>
                  <a:srgbClr val="404155"/>
                </a:solidFill>
                <a:latin typeface="Corben" pitchFamily="34" charset="0"/>
                <a:ea typeface="Corben" pitchFamily="34" charset="-122"/>
                <a:cs typeface="Corben" pitchFamily="34" charset="-120"/>
              </a:rPr>
              <a:t>Problem Identification</a:t>
            </a:r>
            <a:endParaRPr lang="en-US" sz="1700" dirty="0"/>
          </a:p>
        </p:txBody>
      </p:sp>
      <p:sp>
        <p:nvSpPr>
          <p:cNvPr id="11" name="Text 8"/>
          <p:cNvSpPr/>
          <p:nvPr/>
        </p:nvSpPr>
        <p:spPr>
          <a:xfrm>
            <a:off x="6668691" y="3731776"/>
            <a:ext cx="7348657" cy="840462"/>
          </a:xfrm>
          <a:prstGeom prst="rect">
            <a:avLst/>
          </a:prstGeom>
          <a:noFill/>
          <a:ln/>
        </p:spPr>
        <p:txBody>
          <a:bodyPr wrap="square" lIns="0" tIns="0" rIns="0" bIns="0" rtlCol="0" anchor="t"/>
          <a:lstStyle/>
          <a:p>
            <a:pPr indent="0" marL="0">
              <a:lnSpc>
                <a:spcPts val="2200"/>
              </a:lnSpc>
              <a:buNone/>
            </a:pPr>
            <a:r>
              <a:rPr lang="en-US" sz="1350" dirty="0">
                <a:solidFill>
                  <a:srgbClr val="404155"/>
                </a:solidFill>
                <a:latin typeface="Nobile" pitchFamily="34" charset="0"/>
                <a:ea typeface="Nobile" pitchFamily="34" charset="-122"/>
                <a:cs typeface="Nobile" pitchFamily="34" charset="-120"/>
              </a:rPr>
              <a:t>Once you've chosen your SDG, identify a specific problem within that area that can be addressed using data. This problem should be well-defined, impactful, and amenable to data-driven solutions.</a:t>
            </a:r>
            <a:endParaRPr lang="en-US" sz="1350" dirty="0"/>
          </a:p>
        </p:txBody>
      </p:sp>
      <p:sp>
        <p:nvSpPr>
          <p:cNvPr id="12" name="Shape 9"/>
          <p:cNvSpPr/>
          <p:nvPr/>
        </p:nvSpPr>
        <p:spPr>
          <a:xfrm>
            <a:off x="6099453" y="4944428"/>
            <a:ext cx="394097" cy="394097"/>
          </a:xfrm>
          <a:prstGeom prst="roundRect">
            <a:avLst>
              <a:gd name="adj" fmla="val 18668"/>
            </a:avLst>
          </a:prstGeom>
          <a:solidFill>
            <a:srgbClr val="D2D9F9"/>
          </a:solidFill>
          <a:ln w="7620">
            <a:solidFill>
              <a:srgbClr val="B8BFDF"/>
            </a:solidFill>
            <a:prstDash val="solid"/>
          </a:ln>
        </p:spPr>
      </p:sp>
      <p:sp>
        <p:nvSpPr>
          <p:cNvPr id="13" name="Text 10"/>
          <p:cNvSpPr/>
          <p:nvPr/>
        </p:nvSpPr>
        <p:spPr>
          <a:xfrm>
            <a:off x="6222683" y="5010031"/>
            <a:ext cx="147518" cy="262771"/>
          </a:xfrm>
          <a:prstGeom prst="rect">
            <a:avLst/>
          </a:prstGeom>
          <a:noFill/>
          <a:ln/>
        </p:spPr>
        <p:txBody>
          <a:bodyPr wrap="none" lIns="0" tIns="0" rIns="0" bIns="0" rtlCol="0" anchor="t"/>
          <a:lstStyle/>
          <a:p>
            <a:pPr algn="ctr" indent="0" marL="0">
              <a:lnSpc>
                <a:spcPts val="2050"/>
              </a:lnSpc>
              <a:buNone/>
            </a:pPr>
            <a:r>
              <a:rPr lang="en-US" sz="2050" dirty="0">
                <a:solidFill>
                  <a:srgbClr val="404155"/>
                </a:solidFill>
                <a:latin typeface="Corben" pitchFamily="34" charset="0"/>
                <a:ea typeface="Corben" pitchFamily="34" charset="-122"/>
                <a:cs typeface="Corben" pitchFamily="34" charset="-120"/>
              </a:rPr>
              <a:t>3</a:t>
            </a:r>
            <a:endParaRPr lang="en-US" sz="2050" dirty="0"/>
          </a:p>
        </p:txBody>
      </p:sp>
      <p:sp>
        <p:nvSpPr>
          <p:cNvPr id="14" name="Text 11"/>
          <p:cNvSpPr/>
          <p:nvPr/>
        </p:nvSpPr>
        <p:spPr>
          <a:xfrm>
            <a:off x="6668691" y="4944428"/>
            <a:ext cx="2321838" cy="273606"/>
          </a:xfrm>
          <a:prstGeom prst="rect">
            <a:avLst/>
          </a:prstGeom>
          <a:noFill/>
          <a:ln/>
        </p:spPr>
        <p:txBody>
          <a:bodyPr wrap="none" lIns="0" tIns="0" rIns="0" bIns="0" rtlCol="0" anchor="t"/>
          <a:lstStyle/>
          <a:p>
            <a:pPr indent="0" marL="0">
              <a:lnSpc>
                <a:spcPts val="2150"/>
              </a:lnSpc>
              <a:buNone/>
            </a:pPr>
            <a:r>
              <a:rPr lang="en-US" sz="1700" dirty="0">
                <a:solidFill>
                  <a:srgbClr val="404155"/>
                </a:solidFill>
                <a:latin typeface="Corben" pitchFamily="34" charset="0"/>
                <a:ea typeface="Corben" pitchFamily="34" charset="-122"/>
                <a:cs typeface="Corben" pitchFamily="34" charset="-120"/>
              </a:rPr>
              <a:t>Research and Analysis</a:t>
            </a:r>
            <a:endParaRPr lang="en-US" sz="1700" dirty="0"/>
          </a:p>
        </p:txBody>
      </p:sp>
      <p:sp>
        <p:nvSpPr>
          <p:cNvPr id="15" name="Text 12"/>
          <p:cNvSpPr/>
          <p:nvPr/>
        </p:nvSpPr>
        <p:spPr>
          <a:xfrm>
            <a:off x="6668691" y="5323046"/>
            <a:ext cx="7348657" cy="560308"/>
          </a:xfrm>
          <a:prstGeom prst="rect">
            <a:avLst/>
          </a:prstGeom>
          <a:noFill/>
          <a:ln/>
        </p:spPr>
        <p:txBody>
          <a:bodyPr wrap="square" lIns="0" tIns="0" rIns="0" bIns="0" rtlCol="0" anchor="t"/>
          <a:lstStyle/>
          <a:p>
            <a:pPr indent="0" marL="0">
              <a:lnSpc>
                <a:spcPts val="2200"/>
              </a:lnSpc>
              <a:buNone/>
            </a:pPr>
            <a:r>
              <a:rPr lang="en-US" sz="1350" dirty="0">
                <a:solidFill>
                  <a:srgbClr val="404155"/>
                </a:solidFill>
                <a:latin typeface="Nobile" pitchFamily="34" charset="0"/>
                <a:ea typeface="Nobile" pitchFamily="34" charset="-122"/>
                <a:cs typeface="Nobile" pitchFamily="34" charset="-120"/>
              </a:rPr>
              <a:t>Conduct thorough research on the selected problem. Gather existing data, analyze trends, and identify potential data sources that could provide valuable insights.</a:t>
            </a:r>
            <a:endParaRPr lang="en-US" sz="1350" dirty="0"/>
          </a:p>
        </p:txBody>
      </p:sp>
      <p:sp>
        <p:nvSpPr>
          <p:cNvPr id="16" name="Shape 13"/>
          <p:cNvSpPr/>
          <p:nvPr/>
        </p:nvSpPr>
        <p:spPr>
          <a:xfrm>
            <a:off x="6099453" y="6255544"/>
            <a:ext cx="394097" cy="394097"/>
          </a:xfrm>
          <a:prstGeom prst="roundRect">
            <a:avLst>
              <a:gd name="adj" fmla="val 18668"/>
            </a:avLst>
          </a:prstGeom>
          <a:solidFill>
            <a:srgbClr val="D2D9F9"/>
          </a:solidFill>
          <a:ln w="7620">
            <a:solidFill>
              <a:srgbClr val="B8BFDF"/>
            </a:solidFill>
            <a:prstDash val="solid"/>
          </a:ln>
        </p:spPr>
      </p:sp>
      <p:sp>
        <p:nvSpPr>
          <p:cNvPr id="17" name="Text 14"/>
          <p:cNvSpPr/>
          <p:nvPr/>
        </p:nvSpPr>
        <p:spPr>
          <a:xfrm>
            <a:off x="6229707" y="6321147"/>
            <a:ext cx="133588" cy="262771"/>
          </a:xfrm>
          <a:prstGeom prst="rect">
            <a:avLst/>
          </a:prstGeom>
          <a:noFill/>
          <a:ln/>
        </p:spPr>
        <p:txBody>
          <a:bodyPr wrap="none" lIns="0" tIns="0" rIns="0" bIns="0" rtlCol="0" anchor="t"/>
          <a:lstStyle/>
          <a:p>
            <a:pPr algn="ctr" indent="0" marL="0">
              <a:lnSpc>
                <a:spcPts val="2050"/>
              </a:lnSpc>
              <a:buNone/>
            </a:pPr>
            <a:r>
              <a:rPr lang="en-US" sz="2050" dirty="0">
                <a:solidFill>
                  <a:srgbClr val="404155"/>
                </a:solidFill>
                <a:latin typeface="Corben" pitchFamily="34" charset="0"/>
                <a:ea typeface="Corben" pitchFamily="34" charset="-122"/>
                <a:cs typeface="Corben" pitchFamily="34" charset="-120"/>
              </a:rPr>
              <a:t>4</a:t>
            </a:r>
            <a:endParaRPr lang="en-US" sz="2050" dirty="0"/>
          </a:p>
        </p:txBody>
      </p:sp>
      <p:sp>
        <p:nvSpPr>
          <p:cNvPr id="18" name="Text 15"/>
          <p:cNvSpPr/>
          <p:nvPr/>
        </p:nvSpPr>
        <p:spPr>
          <a:xfrm>
            <a:off x="6668691" y="6255544"/>
            <a:ext cx="2189559" cy="273606"/>
          </a:xfrm>
          <a:prstGeom prst="rect">
            <a:avLst/>
          </a:prstGeom>
          <a:noFill/>
          <a:ln/>
        </p:spPr>
        <p:txBody>
          <a:bodyPr wrap="none" lIns="0" tIns="0" rIns="0" bIns="0" rtlCol="0" anchor="t"/>
          <a:lstStyle/>
          <a:p>
            <a:pPr indent="0" marL="0">
              <a:lnSpc>
                <a:spcPts val="2150"/>
              </a:lnSpc>
              <a:buNone/>
            </a:pPr>
            <a:r>
              <a:rPr lang="en-US" sz="1700" dirty="0">
                <a:solidFill>
                  <a:srgbClr val="404155"/>
                </a:solidFill>
                <a:latin typeface="Corben" pitchFamily="34" charset="0"/>
                <a:ea typeface="Corben" pitchFamily="34" charset="-122"/>
                <a:cs typeface="Corben" pitchFamily="34" charset="-120"/>
              </a:rPr>
              <a:t>Justification</a:t>
            </a:r>
            <a:endParaRPr lang="en-US" sz="1700" dirty="0"/>
          </a:p>
        </p:txBody>
      </p:sp>
      <p:sp>
        <p:nvSpPr>
          <p:cNvPr id="19" name="Text 16"/>
          <p:cNvSpPr/>
          <p:nvPr/>
        </p:nvSpPr>
        <p:spPr>
          <a:xfrm>
            <a:off x="6668691" y="6634162"/>
            <a:ext cx="7348657" cy="840462"/>
          </a:xfrm>
          <a:prstGeom prst="rect">
            <a:avLst/>
          </a:prstGeom>
          <a:noFill/>
          <a:ln/>
        </p:spPr>
        <p:txBody>
          <a:bodyPr wrap="square" lIns="0" tIns="0" rIns="0" bIns="0" rtlCol="0" anchor="t"/>
          <a:lstStyle/>
          <a:p>
            <a:pPr indent="0" marL="0">
              <a:lnSpc>
                <a:spcPts val="2200"/>
              </a:lnSpc>
              <a:buNone/>
            </a:pPr>
            <a:r>
              <a:rPr lang="en-US" sz="1350" dirty="0">
                <a:solidFill>
                  <a:srgbClr val="404155"/>
                </a:solidFill>
                <a:latin typeface="Nobile" pitchFamily="34" charset="0"/>
                <a:ea typeface="Nobile" pitchFamily="34" charset="-122"/>
                <a:cs typeface="Nobile" pitchFamily="34" charset="-120"/>
              </a:rPr>
              <a:t>Clearly articulate the importance and relevance of the problem, highlighting its impact on individuals, communities, or the environment. This justification will provide context and motivation for your project.</a:t>
            </a:r>
            <a:endParaRPr lang="en-US" sz="1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1412915"/>
            <a:ext cx="6172200" cy="771525"/>
          </a:xfrm>
          <a:prstGeom prst="rect">
            <a:avLst/>
          </a:prstGeom>
          <a:noFill/>
          <a:ln/>
        </p:spPr>
        <p:txBody>
          <a:bodyPr wrap="none" lIns="0" tIns="0" rIns="0" bIns="0" rtlCol="0" anchor="t"/>
          <a:lstStyle/>
          <a:p>
            <a:pPr indent="0" marL="0">
              <a:lnSpc>
                <a:spcPts val="6050"/>
              </a:lnSpc>
              <a:buNone/>
            </a:pPr>
            <a:r>
              <a:rPr lang="en-US" sz="4850" dirty="0">
                <a:solidFill>
                  <a:srgbClr val="1B1B27"/>
                </a:solidFill>
                <a:latin typeface="Corben" pitchFamily="34" charset="0"/>
                <a:ea typeface="Corben" pitchFamily="34" charset="-122"/>
                <a:cs typeface="Corben" pitchFamily="34" charset="-120"/>
              </a:rPr>
              <a:t>Database Design</a:t>
            </a:r>
            <a:endParaRPr lang="en-US" sz="4850" dirty="0"/>
          </a:p>
        </p:txBody>
      </p:sp>
      <p:sp>
        <p:nvSpPr>
          <p:cNvPr id="3" name="Text 1"/>
          <p:cNvSpPr/>
          <p:nvPr/>
        </p:nvSpPr>
        <p:spPr>
          <a:xfrm>
            <a:off x="864037" y="2801541"/>
            <a:ext cx="3898821" cy="771525"/>
          </a:xfrm>
          <a:prstGeom prst="rect">
            <a:avLst/>
          </a:prstGeom>
          <a:noFill/>
          <a:ln/>
        </p:spPr>
        <p:txBody>
          <a:bodyPr wrap="square" lIns="0" tIns="0" rIns="0" bIns="0" rtlCol="0" anchor="t"/>
          <a:lstStyle/>
          <a:p>
            <a:pPr indent="0" marL="0">
              <a:lnSpc>
                <a:spcPts val="3000"/>
              </a:lnSpc>
              <a:buNone/>
            </a:pPr>
            <a:r>
              <a:rPr lang="en-US" sz="2400" dirty="0">
                <a:solidFill>
                  <a:srgbClr val="1B1B27"/>
                </a:solidFill>
                <a:latin typeface="Corben" pitchFamily="34" charset="0"/>
                <a:ea typeface="Corben" pitchFamily="34" charset="-122"/>
                <a:cs typeface="Corben" pitchFamily="34" charset="-120"/>
              </a:rPr>
              <a:t>Entity-Relationship Diagram (ERD)</a:t>
            </a:r>
            <a:endParaRPr lang="en-US" sz="2400" dirty="0"/>
          </a:p>
        </p:txBody>
      </p:sp>
      <p:sp>
        <p:nvSpPr>
          <p:cNvPr id="4" name="Text 2"/>
          <p:cNvSpPr/>
          <p:nvPr/>
        </p:nvSpPr>
        <p:spPr>
          <a:xfrm>
            <a:off x="864037" y="3819882"/>
            <a:ext cx="3898821" cy="2765346"/>
          </a:xfrm>
          <a:prstGeom prst="rect">
            <a:avLst/>
          </a:prstGeom>
          <a:noFill/>
          <a:ln/>
        </p:spPr>
        <p:txBody>
          <a:bodyPr wrap="square" lIns="0" tIns="0" rIns="0" bIns="0" rtlCol="0" anchor="t"/>
          <a:lstStyle/>
          <a:p>
            <a:pPr indent="0" marL="0">
              <a:lnSpc>
                <a:spcPts val="3100"/>
              </a:lnSpc>
              <a:buNone/>
            </a:pPr>
            <a:r>
              <a:rPr lang="en-US" sz="1900" dirty="0">
                <a:solidFill>
                  <a:srgbClr val="404155"/>
                </a:solidFill>
                <a:latin typeface="Nobile" pitchFamily="34" charset="0"/>
                <a:ea typeface="Nobile" pitchFamily="34" charset="-122"/>
                <a:cs typeface="Nobile" pitchFamily="34" charset="-120"/>
              </a:rPr>
              <a:t>Design an ERD that represents the key entities and relationships involved in your SDG problem. Each entity should have relevant attributes, and the relationships should accurately reflect how the entities interact.</a:t>
            </a:r>
            <a:endParaRPr lang="en-US" sz="1900" dirty="0"/>
          </a:p>
        </p:txBody>
      </p:sp>
      <p:sp>
        <p:nvSpPr>
          <p:cNvPr id="5" name="Text 3"/>
          <p:cNvSpPr/>
          <p:nvPr/>
        </p:nvSpPr>
        <p:spPr>
          <a:xfrm>
            <a:off x="5372695" y="2801541"/>
            <a:ext cx="3086100" cy="385763"/>
          </a:xfrm>
          <a:prstGeom prst="rect">
            <a:avLst/>
          </a:prstGeom>
          <a:noFill/>
          <a:ln/>
        </p:spPr>
        <p:txBody>
          <a:bodyPr wrap="none" lIns="0" tIns="0" rIns="0" bIns="0" rtlCol="0" anchor="t"/>
          <a:lstStyle/>
          <a:p>
            <a:pPr indent="0" marL="0">
              <a:lnSpc>
                <a:spcPts val="3000"/>
              </a:lnSpc>
              <a:buNone/>
            </a:pPr>
            <a:r>
              <a:rPr lang="en-US" sz="2400" dirty="0">
                <a:solidFill>
                  <a:srgbClr val="1B1B27"/>
                </a:solidFill>
                <a:latin typeface="Corben" pitchFamily="34" charset="0"/>
                <a:ea typeface="Corben" pitchFamily="34" charset="-122"/>
                <a:cs typeface="Corben" pitchFamily="34" charset="-120"/>
              </a:rPr>
              <a:t>Database Schema</a:t>
            </a:r>
            <a:endParaRPr lang="en-US" sz="2400" dirty="0"/>
          </a:p>
        </p:txBody>
      </p:sp>
      <p:sp>
        <p:nvSpPr>
          <p:cNvPr id="6" name="Text 4"/>
          <p:cNvSpPr/>
          <p:nvPr/>
        </p:nvSpPr>
        <p:spPr>
          <a:xfrm>
            <a:off x="5372695" y="3434120"/>
            <a:ext cx="3898821" cy="3160395"/>
          </a:xfrm>
          <a:prstGeom prst="rect">
            <a:avLst/>
          </a:prstGeom>
          <a:noFill/>
          <a:ln/>
        </p:spPr>
        <p:txBody>
          <a:bodyPr wrap="square" lIns="0" tIns="0" rIns="0" bIns="0" rtlCol="0" anchor="t"/>
          <a:lstStyle/>
          <a:p>
            <a:pPr indent="0" marL="0">
              <a:lnSpc>
                <a:spcPts val="3100"/>
              </a:lnSpc>
              <a:buNone/>
            </a:pPr>
            <a:r>
              <a:rPr lang="en-US" sz="1900" dirty="0">
                <a:solidFill>
                  <a:srgbClr val="404155"/>
                </a:solidFill>
                <a:latin typeface="Nobile" pitchFamily="34" charset="0"/>
                <a:ea typeface="Nobile" pitchFamily="34" charset="-122"/>
                <a:cs typeface="Nobile" pitchFamily="34" charset="-120"/>
              </a:rPr>
              <a:t>Translate your ERD into SQL statements to create the database schema. Define data types, constraints, and relationships to ensure data integrity and consistency. Use descriptive table and column names for readability.</a:t>
            </a:r>
            <a:endParaRPr lang="en-US" sz="1900" dirty="0"/>
          </a:p>
        </p:txBody>
      </p:sp>
      <p:sp>
        <p:nvSpPr>
          <p:cNvPr id="7" name="Text 5"/>
          <p:cNvSpPr/>
          <p:nvPr/>
        </p:nvSpPr>
        <p:spPr>
          <a:xfrm>
            <a:off x="9881354" y="2801541"/>
            <a:ext cx="3086100" cy="385763"/>
          </a:xfrm>
          <a:prstGeom prst="rect">
            <a:avLst/>
          </a:prstGeom>
          <a:noFill/>
          <a:ln/>
        </p:spPr>
        <p:txBody>
          <a:bodyPr wrap="none" lIns="0" tIns="0" rIns="0" bIns="0" rtlCol="0" anchor="t"/>
          <a:lstStyle/>
          <a:p>
            <a:pPr indent="0" marL="0">
              <a:lnSpc>
                <a:spcPts val="3000"/>
              </a:lnSpc>
              <a:buNone/>
            </a:pPr>
            <a:r>
              <a:rPr lang="en-US" sz="2400" dirty="0">
                <a:solidFill>
                  <a:srgbClr val="1B1B27"/>
                </a:solidFill>
                <a:latin typeface="Corben" pitchFamily="34" charset="0"/>
                <a:ea typeface="Corben" pitchFamily="34" charset="-122"/>
                <a:cs typeface="Corben" pitchFamily="34" charset="-120"/>
              </a:rPr>
              <a:t>Sample Data</a:t>
            </a:r>
            <a:endParaRPr lang="en-US" sz="2400" dirty="0"/>
          </a:p>
        </p:txBody>
      </p:sp>
      <p:sp>
        <p:nvSpPr>
          <p:cNvPr id="8" name="Text 6"/>
          <p:cNvSpPr/>
          <p:nvPr/>
        </p:nvSpPr>
        <p:spPr>
          <a:xfrm>
            <a:off x="9881354" y="3434120"/>
            <a:ext cx="3898821" cy="2765346"/>
          </a:xfrm>
          <a:prstGeom prst="rect">
            <a:avLst/>
          </a:prstGeom>
          <a:noFill/>
          <a:ln/>
        </p:spPr>
        <p:txBody>
          <a:bodyPr wrap="square" lIns="0" tIns="0" rIns="0" bIns="0" rtlCol="0" anchor="t"/>
          <a:lstStyle/>
          <a:p>
            <a:pPr indent="0" marL="0">
              <a:lnSpc>
                <a:spcPts val="3100"/>
              </a:lnSpc>
              <a:buNone/>
            </a:pPr>
            <a:r>
              <a:rPr lang="en-US" sz="1900" dirty="0">
                <a:solidFill>
                  <a:srgbClr val="404155"/>
                </a:solidFill>
                <a:latin typeface="Nobile" pitchFamily="34" charset="0"/>
                <a:ea typeface="Nobile" pitchFamily="34" charset="-122"/>
                <a:cs typeface="Nobile" pitchFamily="34" charset="-120"/>
              </a:rPr>
              <a:t>Populate your database with sample data that accurately reflects the real-world context of your problem. This data should be representative of the types of information you'll be working with in your analysis.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70640" y="722948"/>
            <a:ext cx="4173498" cy="521613"/>
          </a:xfrm>
          <a:prstGeom prst="rect">
            <a:avLst/>
          </a:prstGeom>
          <a:noFill/>
          <a:ln/>
        </p:spPr>
        <p:txBody>
          <a:bodyPr wrap="none" lIns="0" tIns="0" rIns="0" bIns="0" rtlCol="0" anchor="t"/>
          <a:lstStyle/>
          <a:p>
            <a:pPr indent="0" marL="0">
              <a:lnSpc>
                <a:spcPts val="4100"/>
              </a:lnSpc>
              <a:buNone/>
            </a:pPr>
            <a:r>
              <a:rPr lang="en-US" sz="3250" dirty="0">
                <a:solidFill>
                  <a:srgbClr val="1B1B27"/>
                </a:solidFill>
                <a:latin typeface="Corben" pitchFamily="34" charset="0"/>
                <a:ea typeface="Corben" pitchFamily="34" charset="-122"/>
                <a:cs typeface="Corben" pitchFamily="34" charset="-120"/>
              </a:rPr>
              <a:t>SQL Programming</a:t>
            </a:r>
            <a:endParaRPr lang="en-US" sz="3250" dirty="0"/>
          </a:p>
        </p:txBody>
      </p:sp>
      <p:sp>
        <p:nvSpPr>
          <p:cNvPr id="4" name="Shape 1"/>
          <p:cNvSpPr/>
          <p:nvPr/>
        </p:nvSpPr>
        <p:spPr>
          <a:xfrm>
            <a:off x="6070640" y="1494949"/>
            <a:ext cx="7975521" cy="1511260"/>
          </a:xfrm>
          <a:prstGeom prst="roundRect">
            <a:avLst>
              <a:gd name="adj" fmla="val 4640"/>
            </a:avLst>
          </a:prstGeom>
          <a:solidFill>
            <a:srgbClr val="D2D9F9"/>
          </a:solidFill>
          <a:ln w="7620">
            <a:solidFill>
              <a:srgbClr val="B8BFDF"/>
            </a:solidFill>
            <a:prstDash val="solid"/>
          </a:ln>
        </p:spPr>
      </p:sp>
      <p:sp>
        <p:nvSpPr>
          <p:cNvPr id="5" name="Text 2"/>
          <p:cNvSpPr/>
          <p:nvPr/>
        </p:nvSpPr>
        <p:spPr>
          <a:xfrm>
            <a:off x="6245185" y="1669494"/>
            <a:ext cx="2086689" cy="260866"/>
          </a:xfrm>
          <a:prstGeom prst="rect">
            <a:avLst/>
          </a:prstGeom>
          <a:noFill/>
          <a:ln/>
        </p:spPr>
        <p:txBody>
          <a:bodyPr wrap="none" lIns="0" tIns="0" rIns="0" bIns="0" rtlCol="0" anchor="t"/>
          <a:lstStyle/>
          <a:p>
            <a:pPr indent="0" marL="0">
              <a:lnSpc>
                <a:spcPts val="2050"/>
              </a:lnSpc>
              <a:buNone/>
            </a:pPr>
            <a:r>
              <a:rPr lang="en-US" sz="1600" dirty="0">
                <a:solidFill>
                  <a:srgbClr val="404155"/>
                </a:solidFill>
                <a:latin typeface="Corben" pitchFamily="34" charset="0"/>
                <a:ea typeface="Corben" pitchFamily="34" charset="-122"/>
                <a:cs typeface="Corben" pitchFamily="34" charset="-120"/>
              </a:rPr>
              <a:t>Data Retrieval</a:t>
            </a:r>
            <a:endParaRPr lang="en-US" sz="1600" dirty="0"/>
          </a:p>
        </p:txBody>
      </p:sp>
      <p:sp>
        <p:nvSpPr>
          <p:cNvPr id="6" name="Text 3"/>
          <p:cNvSpPr/>
          <p:nvPr/>
        </p:nvSpPr>
        <p:spPr>
          <a:xfrm>
            <a:off x="6245185" y="2030492"/>
            <a:ext cx="7626429" cy="801172"/>
          </a:xfrm>
          <a:prstGeom prst="rect">
            <a:avLst/>
          </a:prstGeom>
          <a:noFill/>
          <a:ln/>
        </p:spPr>
        <p:txBody>
          <a:bodyPr wrap="square" lIns="0" tIns="0" rIns="0" bIns="0" rtlCol="0" anchor="t"/>
          <a:lstStyle/>
          <a:p>
            <a:pPr indent="0" marL="0">
              <a:lnSpc>
                <a:spcPts val="2100"/>
              </a:lnSpc>
              <a:buNone/>
            </a:pPr>
            <a:r>
              <a:rPr lang="en-US" sz="1300" dirty="0">
                <a:solidFill>
                  <a:srgbClr val="404155"/>
                </a:solidFill>
                <a:latin typeface="Nobile" pitchFamily="34" charset="0"/>
                <a:ea typeface="Nobile" pitchFamily="34" charset="-122"/>
                <a:cs typeface="Nobile" pitchFamily="34" charset="-120"/>
              </a:rPr>
              <a:t>Write SQL queries to extract relevant data from your database based on your problem definition. Use SELECT statements, JOIN clauses, WHERE conditions, and other SQL commands to retrieve the specific information you need.</a:t>
            </a:r>
            <a:endParaRPr lang="en-US" sz="1300" dirty="0"/>
          </a:p>
        </p:txBody>
      </p:sp>
      <p:sp>
        <p:nvSpPr>
          <p:cNvPr id="7" name="Shape 4"/>
          <p:cNvSpPr/>
          <p:nvPr/>
        </p:nvSpPr>
        <p:spPr>
          <a:xfrm>
            <a:off x="6070640" y="3173135"/>
            <a:ext cx="7975521" cy="1511260"/>
          </a:xfrm>
          <a:prstGeom prst="roundRect">
            <a:avLst>
              <a:gd name="adj" fmla="val 4640"/>
            </a:avLst>
          </a:prstGeom>
          <a:solidFill>
            <a:srgbClr val="D2D9F9"/>
          </a:solidFill>
          <a:ln w="7620">
            <a:solidFill>
              <a:srgbClr val="B8BFDF"/>
            </a:solidFill>
            <a:prstDash val="solid"/>
          </a:ln>
        </p:spPr>
      </p:sp>
      <p:sp>
        <p:nvSpPr>
          <p:cNvPr id="8" name="Text 5"/>
          <p:cNvSpPr/>
          <p:nvPr/>
        </p:nvSpPr>
        <p:spPr>
          <a:xfrm>
            <a:off x="6245185" y="3347680"/>
            <a:ext cx="2086689" cy="260866"/>
          </a:xfrm>
          <a:prstGeom prst="rect">
            <a:avLst/>
          </a:prstGeom>
          <a:noFill/>
          <a:ln/>
        </p:spPr>
        <p:txBody>
          <a:bodyPr wrap="none" lIns="0" tIns="0" rIns="0" bIns="0" rtlCol="0" anchor="t"/>
          <a:lstStyle/>
          <a:p>
            <a:pPr indent="0" marL="0">
              <a:lnSpc>
                <a:spcPts val="2050"/>
              </a:lnSpc>
              <a:buNone/>
            </a:pPr>
            <a:r>
              <a:rPr lang="en-US" sz="1600" dirty="0">
                <a:solidFill>
                  <a:srgbClr val="404155"/>
                </a:solidFill>
                <a:latin typeface="Corben" pitchFamily="34" charset="0"/>
                <a:ea typeface="Corben" pitchFamily="34" charset="-122"/>
                <a:cs typeface="Corben" pitchFamily="34" charset="-120"/>
              </a:rPr>
              <a:t>Data Aggregation</a:t>
            </a:r>
            <a:endParaRPr lang="en-US" sz="1600" dirty="0"/>
          </a:p>
        </p:txBody>
      </p:sp>
      <p:sp>
        <p:nvSpPr>
          <p:cNvPr id="9" name="Text 6"/>
          <p:cNvSpPr/>
          <p:nvPr/>
        </p:nvSpPr>
        <p:spPr>
          <a:xfrm>
            <a:off x="6245185" y="3708678"/>
            <a:ext cx="7626429" cy="801172"/>
          </a:xfrm>
          <a:prstGeom prst="rect">
            <a:avLst/>
          </a:prstGeom>
          <a:noFill/>
          <a:ln/>
        </p:spPr>
        <p:txBody>
          <a:bodyPr wrap="square" lIns="0" tIns="0" rIns="0" bIns="0" rtlCol="0" anchor="t"/>
          <a:lstStyle/>
          <a:p>
            <a:pPr indent="0" marL="0">
              <a:lnSpc>
                <a:spcPts val="2100"/>
              </a:lnSpc>
              <a:buNone/>
            </a:pPr>
            <a:r>
              <a:rPr lang="en-US" sz="1300" dirty="0">
                <a:solidFill>
                  <a:srgbClr val="404155"/>
                </a:solidFill>
                <a:latin typeface="Nobile" pitchFamily="34" charset="0"/>
                <a:ea typeface="Nobile" pitchFamily="34" charset="-122"/>
                <a:cs typeface="Nobile" pitchFamily="34" charset="-120"/>
              </a:rPr>
              <a:t>Employ SQL functions like SUM(), AVG(), COUNT(), and GROUP BY to aggregate and summarize your data. This allows you to identify trends, patterns, and outliers within your dataset.</a:t>
            </a:r>
            <a:endParaRPr lang="en-US" sz="1300" dirty="0"/>
          </a:p>
        </p:txBody>
      </p:sp>
      <p:sp>
        <p:nvSpPr>
          <p:cNvPr id="10" name="Shape 7"/>
          <p:cNvSpPr/>
          <p:nvPr/>
        </p:nvSpPr>
        <p:spPr>
          <a:xfrm>
            <a:off x="6070640" y="4851321"/>
            <a:ext cx="7975521" cy="1244203"/>
          </a:xfrm>
          <a:prstGeom prst="roundRect">
            <a:avLst>
              <a:gd name="adj" fmla="val 5635"/>
            </a:avLst>
          </a:prstGeom>
          <a:solidFill>
            <a:srgbClr val="D2D9F9"/>
          </a:solidFill>
          <a:ln w="7620">
            <a:solidFill>
              <a:srgbClr val="B8BFDF"/>
            </a:solidFill>
            <a:prstDash val="solid"/>
          </a:ln>
        </p:spPr>
      </p:sp>
      <p:sp>
        <p:nvSpPr>
          <p:cNvPr id="11" name="Text 8"/>
          <p:cNvSpPr/>
          <p:nvPr/>
        </p:nvSpPr>
        <p:spPr>
          <a:xfrm>
            <a:off x="6245185" y="5025866"/>
            <a:ext cx="2086689" cy="260866"/>
          </a:xfrm>
          <a:prstGeom prst="rect">
            <a:avLst/>
          </a:prstGeom>
          <a:noFill/>
          <a:ln/>
        </p:spPr>
        <p:txBody>
          <a:bodyPr wrap="none" lIns="0" tIns="0" rIns="0" bIns="0" rtlCol="0" anchor="t"/>
          <a:lstStyle/>
          <a:p>
            <a:pPr indent="0" marL="0">
              <a:lnSpc>
                <a:spcPts val="2050"/>
              </a:lnSpc>
              <a:buNone/>
            </a:pPr>
            <a:r>
              <a:rPr lang="en-US" sz="1600" dirty="0">
                <a:solidFill>
                  <a:srgbClr val="404155"/>
                </a:solidFill>
                <a:latin typeface="Corben" pitchFamily="34" charset="0"/>
                <a:ea typeface="Corben" pitchFamily="34" charset="-122"/>
                <a:cs typeface="Corben" pitchFamily="34" charset="-120"/>
              </a:rPr>
              <a:t>Data Filtering</a:t>
            </a:r>
            <a:endParaRPr lang="en-US" sz="1600" dirty="0"/>
          </a:p>
        </p:txBody>
      </p:sp>
      <p:sp>
        <p:nvSpPr>
          <p:cNvPr id="12" name="Text 9"/>
          <p:cNvSpPr/>
          <p:nvPr/>
        </p:nvSpPr>
        <p:spPr>
          <a:xfrm>
            <a:off x="6245185" y="5386864"/>
            <a:ext cx="7626429" cy="534114"/>
          </a:xfrm>
          <a:prstGeom prst="rect">
            <a:avLst/>
          </a:prstGeom>
          <a:noFill/>
          <a:ln/>
        </p:spPr>
        <p:txBody>
          <a:bodyPr wrap="square" lIns="0" tIns="0" rIns="0" bIns="0" rtlCol="0" anchor="t"/>
          <a:lstStyle/>
          <a:p>
            <a:pPr indent="0" marL="0">
              <a:lnSpc>
                <a:spcPts val="2100"/>
              </a:lnSpc>
              <a:buNone/>
            </a:pPr>
            <a:r>
              <a:rPr lang="en-US" sz="1300" dirty="0">
                <a:solidFill>
                  <a:srgbClr val="404155"/>
                </a:solidFill>
                <a:latin typeface="Nobile" pitchFamily="34" charset="0"/>
                <a:ea typeface="Nobile" pitchFamily="34" charset="-122"/>
                <a:cs typeface="Nobile" pitchFamily="34" charset="-120"/>
              </a:rPr>
              <a:t>Use WHERE clauses and other filtering techniques to isolate specific subsets of data. This helps you focus your analysis on the most relevant information and draw more precise conclusions.</a:t>
            </a:r>
            <a:endParaRPr lang="en-US" sz="1300" dirty="0"/>
          </a:p>
        </p:txBody>
      </p:sp>
      <p:sp>
        <p:nvSpPr>
          <p:cNvPr id="13" name="Shape 10"/>
          <p:cNvSpPr/>
          <p:nvPr/>
        </p:nvSpPr>
        <p:spPr>
          <a:xfrm>
            <a:off x="6070640" y="6262449"/>
            <a:ext cx="7975521" cy="1244203"/>
          </a:xfrm>
          <a:prstGeom prst="roundRect">
            <a:avLst>
              <a:gd name="adj" fmla="val 5635"/>
            </a:avLst>
          </a:prstGeom>
          <a:solidFill>
            <a:srgbClr val="D2D9F9"/>
          </a:solidFill>
          <a:ln w="7620">
            <a:solidFill>
              <a:srgbClr val="B8BFDF"/>
            </a:solidFill>
            <a:prstDash val="solid"/>
          </a:ln>
        </p:spPr>
      </p:sp>
      <p:sp>
        <p:nvSpPr>
          <p:cNvPr id="14" name="Text 11"/>
          <p:cNvSpPr/>
          <p:nvPr/>
        </p:nvSpPr>
        <p:spPr>
          <a:xfrm>
            <a:off x="6245185" y="6436995"/>
            <a:ext cx="2086689" cy="260866"/>
          </a:xfrm>
          <a:prstGeom prst="rect">
            <a:avLst/>
          </a:prstGeom>
          <a:noFill/>
          <a:ln/>
        </p:spPr>
        <p:txBody>
          <a:bodyPr wrap="none" lIns="0" tIns="0" rIns="0" bIns="0" rtlCol="0" anchor="t"/>
          <a:lstStyle/>
          <a:p>
            <a:pPr indent="0" marL="0">
              <a:lnSpc>
                <a:spcPts val="2050"/>
              </a:lnSpc>
              <a:buNone/>
            </a:pPr>
            <a:r>
              <a:rPr lang="en-US" sz="1600" dirty="0">
                <a:solidFill>
                  <a:srgbClr val="404155"/>
                </a:solidFill>
                <a:latin typeface="Corben" pitchFamily="34" charset="0"/>
                <a:ea typeface="Corben" pitchFamily="34" charset="-122"/>
                <a:cs typeface="Corben" pitchFamily="34" charset="-120"/>
              </a:rPr>
              <a:t>Data Transformation</a:t>
            </a:r>
            <a:endParaRPr lang="en-US" sz="1600" dirty="0"/>
          </a:p>
        </p:txBody>
      </p:sp>
      <p:sp>
        <p:nvSpPr>
          <p:cNvPr id="15" name="Text 12"/>
          <p:cNvSpPr/>
          <p:nvPr/>
        </p:nvSpPr>
        <p:spPr>
          <a:xfrm>
            <a:off x="6245185" y="6797993"/>
            <a:ext cx="7626429" cy="534114"/>
          </a:xfrm>
          <a:prstGeom prst="rect">
            <a:avLst/>
          </a:prstGeom>
          <a:noFill/>
          <a:ln/>
        </p:spPr>
        <p:txBody>
          <a:bodyPr wrap="square" lIns="0" tIns="0" rIns="0" bIns="0" rtlCol="0" anchor="t"/>
          <a:lstStyle/>
          <a:p>
            <a:pPr indent="0" marL="0">
              <a:lnSpc>
                <a:spcPts val="2100"/>
              </a:lnSpc>
              <a:buNone/>
            </a:pPr>
            <a:r>
              <a:rPr lang="en-US" sz="1300" dirty="0">
                <a:solidFill>
                  <a:srgbClr val="404155"/>
                </a:solidFill>
                <a:latin typeface="Nobile" pitchFamily="34" charset="0"/>
                <a:ea typeface="Nobile" pitchFamily="34" charset="-122"/>
                <a:cs typeface="Nobile" pitchFamily="34" charset="-120"/>
              </a:rPr>
              <a:t>Utilize SQL functions and clauses to transform your data as needed. This could involve calculations, conversions, or formatting to prepare the data for analysis and visualization.</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15077" y="727710"/>
            <a:ext cx="5470565" cy="549116"/>
          </a:xfrm>
          <a:prstGeom prst="rect">
            <a:avLst/>
          </a:prstGeom>
          <a:noFill/>
          <a:ln/>
        </p:spPr>
        <p:txBody>
          <a:bodyPr wrap="none" lIns="0" tIns="0" rIns="0" bIns="0" rtlCol="0" anchor="t"/>
          <a:lstStyle/>
          <a:p>
            <a:pPr indent="0" marL="0">
              <a:lnSpc>
                <a:spcPts val="4300"/>
              </a:lnSpc>
              <a:buNone/>
            </a:pPr>
            <a:r>
              <a:rPr lang="en-US" sz="3450" dirty="0">
                <a:solidFill>
                  <a:srgbClr val="1B1B27"/>
                </a:solidFill>
                <a:latin typeface="Corben" pitchFamily="34" charset="0"/>
                <a:ea typeface="Corben" pitchFamily="34" charset="-122"/>
                <a:cs typeface="Corben" pitchFamily="34" charset="-120"/>
              </a:rPr>
              <a:t>Data Analysis Using Excel</a:t>
            </a:r>
            <a:endParaRPr lang="en-US" sz="3450" dirty="0"/>
          </a:p>
        </p:txBody>
      </p:sp>
      <p:pic>
        <p:nvPicPr>
          <p:cNvPr id="4" name="Image 1" descr="preencoded.png">    </p:cNvPr>
          <p:cNvPicPr>
            <a:picLocks noChangeAspect="1"/>
          </p:cNvPicPr>
          <p:nvPr/>
        </p:nvPicPr>
        <p:blipFill>
          <a:blip r:embed="rId2"/>
          <a:stretch>
            <a:fillRect/>
          </a:stretch>
        </p:blipFill>
        <p:spPr>
          <a:xfrm>
            <a:off x="615077" y="1540431"/>
            <a:ext cx="878681" cy="1406009"/>
          </a:xfrm>
          <a:prstGeom prst="rect">
            <a:avLst/>
          </a:prstGeom>
        </p:spPr>
      </p:pic>
      <p:sp>
        <p:nvSpPr>
          <p:cNvPr id="5" name="Text 1"/>
          <p:cNvSpPr/>
          <p:nvPr/>
        </p:nvSpPr>
        <p:spPr>
          <a:xfrm>
            <a:off x="1757363" y="1716167"/>
            <a:ext cx="2196822" cy="274558"/>
          </a:xfrm>
          <a:prstGeom prst="rect">
            <a:avLst/>
          </a:prstGeom>
          <a:noFill/>
          <a:ln/>
        </p:spPr>
        <p:txBody>
          <a:bodyPr wrap="none" lIns="0" tIns="0" rIns="0" bIns="0" rtlCol="0" anchor="t"/>
          <a:lstStyle/>
          <a:p>
            <a:pPr algn="l" indent="0" marL="0">
              <a:lnSpc>
                <a:spcPts val="2150"/>
              </a:lnSpc>
              <a:buNone/>
            </a:pPr>
            <a:r>
              <a:rPr lang="en-US" sz="1700" dirty="0">
                <a:solidFill>
                  <a:srgbClr val="404155"/>
                </a:solidFill>
                <a:latin typeface="Corben" pitchFamily="34" charset="0"/>
                <a:ea typeface="Corben" pitchFamily="34" charset="-122"/>
                <a:cs typeface="Corben" pitchFamily="34" charset="-120"/>
              </a:rPr>
              <a:t>Data Import</a:t>
            </a:r>
            <a:endParaRPr lang="en-US" sz="1700" dirty="0"/>
          </a:p>
        </p:txBody>
      </p:sp>
      <p:sp>
        <p:nvSpPr>
          <p:cNvPr id="6" name="Text 2"/>
          <p:cNvSpPr/>
          <p:nvPr/>
        </p:nvSpPr>
        <p:spPr>
          <a:xfrm>
            <a:off x="1757363" y="2096095"/>
            <a:ext cx="6771561" cy="562213"/>
          </a:xfrm>
          <a:prstGeom prst="rect">
            <a:avLst/>
          </a:prstGeom>
          <a:noFill/>
          <a:ln/>
        </p:spPr>
        <p:txBody>
          <a:bodyPr wrap="square" lIns="0" tIns="0" rIns="0" bIns="0" rtlCol="0" anchor="t"/>
          <a:lstStyle/>
          <a:p>
            <a:pPr algn="l" indent="0" marL="0">
              <a:lnSpc>
                <a:spcPts val="2200"/>
              </a:lnSpc>
              <a:buNone/>
            </a:pPr>
            <a:r>
              <a:rPr lang="en-US" sz="1350" dirty="0">
                <a:solidFill>
                  <a:srgbClr val="404155"/>
                </a:solidFill>
                <a:latin typeface="Nobile" pitchFamily="34" charset="0"/>
                <a:ea typeface="Nobile" pitchFamily="34" charset="-122"/>
                <a:cs typeface="Nobile" pitchFamily="34" charset="-120"/>
              </a:rPr>
              <a:t>Import the data you retrieved from your SQL queries into an Excel spreadsheet. Use the appropriate import options to maintain data integrity and consistency.</a:t>
            </a:r>
            <a:endParaRPr lang="en-US" sz="1350" dirty="0"/>
          </a:p>
        </p:txBody>
      </p:sp>
      <p:pic>
        <p:nvPicPr>
          <p:cNvPr id="7" name="Image 2" descr="preencoded.png">    </p:cNvPr>
          <p:cNvPicPr>
            <a:picLocks noChangeAspect="1"/>
          </p:cNvPicPr>
          <p:nvPr/>
        </p:nvPicPr>
        <p:blipFill>
          <a:blip r:embed="rId3"/>
          <a:stretch>
            <a:fillRect/>
          </a:stretch>
        </p:blipFill>
        <p:spPr>
          <a:xfrm>
            <a:off x="615077" y="2946440"/>
            <a:ext cx="878681" cy="1406009"/>
          </a:xfrm>
          <a:prstGeom prst="rect">
            <a:avLst/>
          </a:prstGeom>
        </p:spPr>
      </p:pic>
      <p:sp>
        <p:nvSpPr>
          <p:cNvPr id="8" name="Text 3"/>
          <p:cNvSpPr/>
          <p:nvPr/>
        </p:nvSpPr>
        <p:spPr>
          <a:xfrm>
            <a:off x="1757363" y="3122176"/>
            <a:ext cx="2196822" cy="274558"/>
          </a:xfrm>
          <a:prstGeom prst="rect">
            <a:avLst/>
          </a:prstGeom>
          <a:noFill/>
          <a:ln/>
        </p:spPr>
        <p:txBody>
          <a:bodyPr wrap="none" lIns="0" tIns="0" rIns="0" bIns="0" rtlCol="0" anchor="t"/>
          <a:lstStyle/>
          <a:p>
            <a:pPr algn="l" indent="0" marL="0">
              <a:lnSpc>
                <a:spcPts val="2150"/>
              </a:lnSpc>
              <a:buNone/>
            </a:pPr>
            <a:r>
              <a:rPr lang="en-US" sz="1700" dirty="0">
                <a:solidFill>
                  <a:srgbClr val="404155"/>
                </a:solidFill>
                <a:latin typeface="Corben" pitchFamily="34" charset="0"/>
                <a:ea typeface="Corben" pitchFamily="34" charset="-122"/>
                <a:cs typeface="Corben" pitchFamily="34" charset="-120"/>
              </a:rPr>
              <a:t>Pivot Tables</a:t>
            </a:r>
            <a:endParaRPr lang="en-US" sz="1700" dirty="0"/>
          </a:p>
        </p:txBody>
      </p:sp>
      <p:sp>
        <p:nvSpPr>
          <p:cNvPr id="9" name="Text 4"/>
          <p:cNvSpPr/>
          <p:nvPr/>
        </p:nvSpPr>
        <p:spPr>
          <a:xfrm>
            <a:off x="1757363" y="3502104"/>
            <a:ext cx="6771561" cy="562213"/>
          </a:xfrm>
          <a:prstGeom prst="rect">
            <a:avLst/>
          </a:prstGeom>
          <a:noFill/>
          <a:ln/>
        </p:spPr>
        <p:txBody>
          <a:bodyPr wrap="square" lIns="0" tIns="0" rIns="0" bIns="0" rtlCol="0" anchor="t"/>
          <a:lstStyle/>
          <a:p>
            <a:pPr algn="l" indent="0" marL="0">
              <a:lnSpc>
                <a:spcPts val="2200"/>
              </a:lnSpc>
              <a:buNone/>
            </a:pPr>
            <a:r>
              <a:rPr lang="en-US" sz="1350" dirty="0">
                <a:solidFill>
                  <a:srgbClr val="404155"/>
                </a:solidFill>
                <a:latin typeface="Nobile" pitchFamily="34" charset="0"/>
                <a:ea typeface="Nobile" pitchFamily="34" charset="-122"/>
                <a:cs typeface="Nobile" pitchFamily="34" charset="-120"/>
              </a:rPr>
              <a:t>Create pivot tables to summarize and analyze your data. This allows you to group, aggregate, and filter your data to reveal relationships and insights.</a:t>
            </a:r>
            <a:endParaRPr lang="en-US" sz="1350" dirty="0"/>
          </a:p>
        </p:txBody>
      </p:sp>
      <p:pic>
        <p:nvPicPr>
          <p:cNvPr id="10" name="Image 3" descr="preencoded.png">    </p:cNvPr>
          <p:cNvPicPr>
            <a:picLocks noChangeAspect="1"/>
          </p:cNvPicPr>
          <p:nvPr/>
        </p:nvPicPr>
        <p:blipFill>
          <a:blip r:embed="rId4"/>
          <a:stretch>
            <a:fillRect/>
          </a:stretch>
        </p:blipFill>
        <p:spPr>
          <a:xfrm>
            <a:off x="615077" y="4352449"/>
            <a:ext cx="878681" cy="1574721"/>
          </a:xfrm>
          <a:prstGeom prst="rect">
            <a:avLst/>
          </a:prstGeom>
        </p:spPr>
      </p:pic>
      <p:sp>
        <p:nvSpPr>
          <p:cNvPr id="11" name="Text 5"/>
          <p:cNvSpPr/>
          <p:nvPr/>
        </p:nvSpPr>
        <p:spPr>
          <a:xfrm>
            <a:off x="1757363" y="4528185"/>
            <a:ext cx="2196822" cy="274558"/>
          </a:xfrm>
          <a:prstGeom prst="rect">
            <a:avLst/>
          </a:prstGeom>
          <a:noFill/>
          <a:ln/>
        </p:spPr>
        <p:txBody>
          <a:bodyPr wrap="none" lIns="0" tIns="0" rIns="0" bIns="0" rtlCol="0" anchor="t"/>
          <a:lstStyle/>
          <a:p>
            <a:pPr algn="l" indent="0" marL="0">
              <a:lnSpc>
                <a:spcPts val="2150"/>
              </a:lnSpc>
              <a:buNone/>
            </a:pPr>
            <a:r>
              <a:rPr lang="en-US" sz="1700" dirty="0">
                <a:solidFill>
                  <a:srgbClr val="404155"/>
                </a:solidFill>
                <a:latin typeface="Corben" pitchFamily="34" charset="0"/>
                <a:ea typeface="Corben" pitchFamily="34" charset="-122"/>
                <a:cs typeface="Corben" pitchFamily="34" charset="-120"/>
              </a:rPr>
              <a:t>Charts and Graphs</a:t>
            </a:r>
            <a:endParaRPr lang="en-US" sz="1700" dirty="0"/>
          </a:p>
        </p:txBody>
      </p:sp>
      <p:sp>
        <p:nvSpPr>
          <p:cNvPr id="12" name="Text 6"/>
          <p:cNvSpPr/>
          <p:nvPr/>
        </p:nvSpPr>
        <p:spPr>
          <a:xfrm>
            <a:off x="1757363" y="4908113"/>
            <a:ext cx="6771561" cy="843320"/>
          </a:xfrm>
          <a:prstGeom prst="rect">
            <a:avLst/>
          </a:prstGeom>
          <a:noFill/>
          <a:ln/>
        </p:spPr>
        <p:txBody>
          <a:bodyPr wrap="square" lIns="0" tIns="0" rIns="0" bIns="0" rtlCol="0" anchor="t"/>
          <a:lstStyle/>
          <a:p>
            <a:pPr algn="l" indent="0" marL="0">
              <a:lnSpc>
                <a:spcPts val="2200"/>
              </a:lnSpc>
              <a:buNone/>
            </a:pPr>
            <a:r>
              <a:rPr lang="en-US" sz="1350" dirty="0">
                <a:solidFill>
                  <a:srgbClr val="404155"/>
                </a:solidFill>
                <a:latin typeface="Nobile" pitchFamily="34" charset="0"/>
                <a:ea typeface="Nobile" pitchFamily="34" charset="-122"/>
                <a:cs typeface="Nobile" pitchFamily="34" charset="-120"/>
              </a:rPr>
              <a:t>Use Excel's charting capabilities to visualize your data in meaningful ways. Create various chart types like bar charts, line charts, pie charts, and scatter plots to communicate data trends and patterns effectively.</a:t>
            </a:r>
            <a:endParaRPr lang="en-US" sz="1350" dirty="0"/>
          </a:p>
        </p:txBody>
      </p:sp>
      <p:pic>
        <p:nvPicPr>
          <p:cNvPr id="13" name="Image 4" descr="preencoded.png">    </p:cNvPr>
          <p:cNvPicPr>
            <a:picLocks noChangeAspect="1"/>
          </p:cNvPicPr>
          <p:nvPr/>
        </p:nvPicPr>
        <p:blipFill>
          <a:blip r:embed="rId5"/>
          <a:stretch>
            <a:fillRect/>
          </a:stretch>
        </p:blipFill>
        <p:spPr>
          <a:xfrm>
            <a:off x="615077" y="5927169"/>
            <a:ext cx="878681" cy="1574721"/>
          </a:xfrm>
          <a:prstGeom prst="rect">
            <a:avLst/>
          </a:prstGeom>
        </p:spPr>
      </p:pic>
      <p:sp>
        <p:nvSpPr>
          <p:cNvPr id="14" name="Text 7"/>
          <p:cNvSpPr/>
          <p:nvPr/>
        </p:nvSpPr>
        <p:spPr>
          <a:xfrm>
            <a:off x="1757363" y="6102906"/>
            <a:ext cx="2196822" cy="274558"/>
          </a:xfrm>
          <a:prstGeom prst="rect">
            <a:avLst/>
          </a:prstGeom>
          <a:noFill/>
          <a:ln/>
        </p:spPr>
        <p:txBody>
          <a:bodyPr wrap="none" lIns="0" tIns="0" rIns="0" bIns="0" rtlCol="0" anchor="t"/>
          <a:lstStyle/>
          <a:p>
            <a:pPr algn="l" indent="0" marL="0">
              <a:lnSpc>
                <a:spcPts val="2150"/>
              </a:lnSpc>
              <a:buNone/>
            </a:pPr>
            <a:r>
              <a:rPr lang="en-US" sz="1700" dirty="0">
                <a:solidFill>
                  <a:srgbClr val="404155"/>
                </a:solidFill>
                <a:latin typeface="Corben" pitchFamily="34" charset="0"/>
                <a:ea typeface="Corben" pitchFamily="34" charset="-122"/>
                <a:cs typeface="Corben" pitchFamily="34" charset="-120"/>
              </a:rPr>
              <a:t>Dashboard Creation</a:t>
            </a:r>
            <a:endParaRPr lang="en-US" sz="1700" dirty="0"/>
          </a:p>
        </p:txBody>
      </p:sp>
      <p:sp>
        <p:nvSpPr>
          <p:cNvPr id="15" name="Text 8"/>
          <p:cNvSpPr/>
          <p:nvPr/>
        </p:nvSpPr>
        <p:spPr>
          <a:xfrm>
            <a:off x="1757363" y="6482834"/>
            <a:ext cx="6771561" cy="843320"/>
          </a:xfrm>
          <a:prstGeom prst="rect">
            <a:avLst/>
          </a:prstGeom>
          <a:noFill/>
          <a:ln/>
        </p:spPr>
        <p:txBody>
          <a:bodyPr wrap="square" lIns="0" tIns="0" rIns="0" bIns="0" rtlCol="0" anchor="t"/>
          <a:lstStyle/>
          <a:p>
            <a:pPr algn="l" indent="0" marL="0">
              <a:lnSpc>
                <a:spcPts val="2200"/>
              </a:lnSpc>
              <a:buNone/>
            </a:pPr>
            <a:r>
              <a:rPr lang="en-US" sz="1350" dirty="0">
                <a:solidFill>
                  <a:srgbClr val="404155"/>
                </a:solidFill>
                <a:latin typeface="Nobile" pitchFamily="34" charset="0"/>
                <a:ea typeface="Nobile" pitchFamily="34" charset="-122"/>
                <a:cs typeface="Nobile" pitchFamily="34" charset="-120"/>
              </a:rPr>
              <a:t>Design an interactive dashboard that combines your visualizations and data analysis findings. Include key performance indicators (KPIs), charts, and filters to provide a comprehensive overview of your insights.</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8985" y="691396"/>
            <a:ext cx="5269587" cy="609362"/>
          </a:xfrm>
          <a:prstGeom prst="rect">
            <a:avLst/>
          </a:prstGeom>
          <a:noFill/>
          <a:ln/>
        </p:spPr>
        <p:txBody>
          <a:bodyPr wrap="none" lIns="0" tIns="0" rIns="0" bIns="0" rtlCol="0" anchor="t"/>
          <a:lstStyle/>
          <a:p>
            <a:pPr indent="0" marL="0">
              <a:lnSpc>
                <a:spcPts val="4750"/>
              </a:lnSpc>
              <a:buNone/>
            </a:pPr>
            <a:r>
              <a:rPr lang="en-US" sz="3800" dirty="0">
                <a:solidFill>
                  <a:srgbClr val="1B1B27"/>
                </a:solidFill>
                <a:latin typeface="Corben" pitchFamily="34" charset="0"/>
                <a:ea typeface="Corben" pitchFamily="34" charset="-122"/>
                <a:cs typeface="Corben" pitchFamily="34" charset="-120"/>
              </a:rPr>
              <a:t>Integration and Testing</a:t>
            </a:r>
            <a:endParaRPr lang="en-US" sz="3800" dirty="0"/>
          </a:p>
        </p:txBody>
      </p:sp>
      <p:sp>
        <p:nvSpPr>
          <p:cNvPr id="4" name="Shape 1"/>
          <p:cNvSpPr/>
          <p:nvPr/>
        </p:nvSpPr>
        <p:spPr>
          <a:xfrm>
            <a:off x="6450092" y="1593294"/>
            <a:ext cx="22860" cy="5944791"/>
          </a:xfrm>
          <a:prstGeom prst="roundRect">
            <a:avLst>
              <a:gd name="adj" fmla="val 358340"/>
            </a:avLst>
          </a:prstGeom>
          <a:solidFill>
            <a:srgbClr val="B8BFDF"/>
          </a:solidFill>
          <a:ln/>
        </p:spPr>
      </p:sp>
      <p:sp>
        <p:nvSpPr>
          <p:cNvPr id="5" name="Shape 2"/>
          <p:cNvSpPr/>
          <p:nvPr/>
        </p:nvSpPr>
        <p:spPr>
          <a:xfrm>
            <a:off x="6658035" y="2020491"/>
            <a:ext cx="682585" cy="22860"/>
          </a:xfrm>
          <a:prstGeom prst="roundRect">
            <a:avLst>
              <a:gd name="adj" fmla="val 358340"/>
            </a:avLst>
          </a:prstGeom>
          <a:solidFill>
            <a:srgbClr val="B8BFDF"/>
          </a:solidFill>
          <a:ln/>
        </p:spPr>
      </p:sp>
      <p:sp>
        <p:nvSpPr>
          <p:cNvPr id="6" name="Shape 3"/>
          <p:cNvSpPr/>
          <p:nvPr/>
        </p:nvSpPr>
        <p:spPr>
          <a:xfrm>
            <a:off x="6242149" y="1812607"/>
            <a:ext cx="438745" cy="438745"/>
          </a:xfrm>
          <a:prstGeom prst="roundRect">
            <a:avLst>
              <a:gd name="adj" fmla="val 18671"/>
            </a:avLst>
          </a:prstGeom>
          <a:solidFill>
            <a:srgbClr val="D2D9F9"/>
          </a:solidFill>
          <a:ln w="7620">
            <a:solidFill>
              <a:srgbClr val="B8BFDF"/>
            </a:solidFill>
            <a:prstDash val="solid"/>
          </a:ln>
        </p:spPr>
      </p:sp>
      <p:sp>
        <p:nvSpPr>
          <p:cNvPr id="7" name="Text 4"/>
          <p:cNvSpPr/>
          <p:nvPr/>
        </p:nvSpPr>
        <p:spPr>
          <a:xfrm>
            <a:off x="6418243" y="1885712"/>
            <a:ext cx="86439" cy="292537"/>
          </a:xfrm>
          <a:prstGeom prst="rect">
            <a:avLst/>
          </a:prstGeom>
          <a:noFill/>
          <a:ln/>
        </p:spPr>
        <p:txBody>
          <a:bodyPr wrap="none" lIns="0" tIns="0" rIns="0" bIns="0" rtlCol="0" anchor="t"/>
          <a:lstStyle/>
          <a:p>
            <a:pPr algn="ctr" indent="0" marL="0">
              <a:lnSpc>
                <a:spcPts val="2300"/>
              </a:lnSpc>
              <a:buNone/>
            </a:pPr>
            <a:r>
              <a:rPr lang="en-US" sz="2300" dirty="0">
                <a:solidFill>
                  <a:srgbClr val="404155"/>
                </a:solidFill>
                <a:latin typeface="Corben" pitchFamily="34" charset="0"/>
                <a:ea typeface="Corben" pitchFamily="34" charset="-122"/>
                <a:cs typeface="Corben" pitchFamily="34" charset="-120"/>
              </a:rPr>
              <a:t>1</a:t>
            </a:r>
            <a:endParaRPr lang="en-US" sz="2300" dirty="0"/>
          </a:p>
        </p:txBody>
      </p:sp>
      <p:sp>
        <p:nvSpPr>
          <p:cNvPr id="8" name="Text 5"/>
          <p:cNvSpPr/>
          <p:nvPr/>
        </p:nvSpPr>
        <p:spPr>
          <a:xfrm>
            <a:off x="7534156" y="1788319"/>
            <a:ext cx="2437924" cy="304800"/>
          </a:xfrm>
          <a:prstGeom prst="rect">
            <a:avLst/>
          </a:prstGeom>
          <a:noFill/>
          <a:ln/>
        </p:spPr>
        <p:txBody>
          <a:bodyPr wrap="none" lIns="0" tIns="0" rIns="0" bIns="0" rtlCol="0" anchor="t"/>
          <a:lstStyle/>
          <a:p>
            <a:pPr algn="l" indent="0" marL="0">
              <a:lnSpc>
                <a:spcPts val="2350"/>
              </a:lnSpc>
              <a:buNone/>
            </a:pPr>
            <a:r>
              <a:rPr lang="en-US" sz="1900" dirty="0">
                <a:solidFill>
                  <a:srgbClr val="404155"/>
                </a:solidFill>
                <a:latin typeface="Corben" pitchFamily="34" charset="0"/>
                <a:ea typeface="Corben" pitchFamily="34" charset="-122"/>
                <a:cs typeface="Corben" pitchFamily="34" charset="-120"/>
              </a:rPr>
              <a:t>Data Integration</a:t>
            </a:r>
            <a:endParaRPr lang="en-US" sz="1900" dirty="0"/>
          </a:p>
        </p:txBody>
      </p:sp>
      <p:sp>
        <p:nvSpPr>
          <p:cNvPr id="9" name="Text 6"/>
          <p:cNvSpPr/>
          <p:nvPr/>
        </p:nvSpPr>
        <p:spPr>
          <a:xfrm>
            <a:off x="7534156" y="2210038"/>
            <a:ext cx="6413659" cy="1247775"/>
          </a:xfrm>
          <a:prstGeom prst="rect">
            <a:avLst/>
          </a:prstGeom>
          <a:noFill/>
          <a:ln/>
        </p:spPr>
        <p:txBody>
          <a:bodyPr wrap="square" lIns="0" tIns="0" rIns="0" bIns="0" rtlCol="0" anchor="t"/>
          <a:lstStyle/>
          <a:p>
            <a:pPr algn="l" indent="0" marL="0">
              <a:lnSpc>
                <a:spcPts val="2450"/>
              </a:lnSpc>
              <a:buNone/>
            </a:pPr>
            <a:r>
              <a:rPr lang="en-US" sz="1500" dirty="0">
                <a:solidFill>
                  <a:srgbClr val="404155"/>
                </a:solidFill>
                <a:latin typeface="Nobile" pitchFamily="34" charset="0"/>
                <a:ea typeface="Nobile" pitchFamily="34" charset="-122"/>
                <a:cs typeface="Nobile" pitchFamily="34" charset="-120"/>
              </a:rPr>
              <a:t>Document the process of importing data from your SQL database into Excel, ensuring that data types, formatting, and relationships are maintained. This ensures data integrity and consistency across both systems.</a:t>
            </a:r>
            <a:endParaRPr lang="en-US" sz="1500" dirty="0"/>
          </a:p>
        </p:txBody>
      </p:sp>
      <p:sp>
        <p:nvSpPr>
          <p:cNvPr id="10" name="Shape 7"/>
          <p:cNvSpPr/>
          <p:nvPr/>
        </p:nvSpPr>
        <p:spPr>
          <a:xfrm>
            <a:off x="6658035" y="4275058"/>
            <a:ext cx="682585" cy="22860"/>
          </a:xfrm>
          <a:prstGeom prst="roundRect">
            <a:avLst>
              <a:gd name="adj" fmla="val 358340"/>
            </a:avLst>
          </a:prstGeom>
          <a:solidFill>
            <a:srgbClr val="B8BFDF"/>
          </a:solidFill>
          <a:ln/>
        </p:spPr>
      </p:sp>
      <p:sp>
        <p:nvSpPr>
          <p:cNvPr id="11" name="Shape 8"/>
          <p:cNvSpPr/>
          <p:nvPr/>
        </p:nvSpPr>
        <p:spPr>
          <a:xfrm>
            <a:off x="6242149" y="4067175"/>
            <a:ext cx="438745" cy="438745"/>
          </a:xfrm>
          <a:prstGeom prst="roundRect">
            <a:avLst>
              <a:gd name="adj" fmla="val 18671"/>
            </a:avLst>
          </a:prstGeom>
          <a:solidFill>
            <a:srgbClr val="D2D9F9"/>
          </a:solidFill>
          <a:ln w="7620">
            <a:solidFill>
              <a:srgbClr val="B8BFDF"/>
            </a:solidFill>
            <a:prstDash val="solid"/>
          </a:ln>
        </p:spPr>
      </p:sp>
      <p:sp>
        <p:nvSpPr>
          <p:cNvPr id="12" name="Text 9"/>
          <p:cNvSpPr/>
          <p:nvPr/>
        </p:nvSpPr>
        <p:spPr>
          <a:xfrm>
            <a:off x="6385262" y="4140279"/>
            <a:ext cx="152519" cy="292537"/>
          </a:xfrm>
          <a:prstGeom prst="rect">
            <a:avLst/>
          </a:prstGeom>
          <a:noFill/>
          <a:ln/>
        </p:spPr>
        <p:txBody>
          <a:bodyPr wrap="none" lIns="0" tIns="0" rIns="0" bIns="0" rtlCol="0" anchor="t"/>
          <a:lstStyle/>
          <a:p>
            <a:pPr algn="ctr" indent="0" marL="0">
              <a:lnSpc>
                <a:spcPts val="2300"/>
              </a:lnSpc>
              <a:buNone/>
            </a:pPr>
            <a:r>
              <a:rPr lang="en-US" sz="2300" dirty="0">
                <a:solidFill>
                  <a:srgbClr val="404155"/>
                </a:solidFill>
                <a:latin typeface="Corben" pitchFamily="34" charset="0"/>
                <a:ea typeface="Corben" pitchFamily="34" charset="-122"/>
                <a:cs typeface="Corben" pitchFamily="34" charset="-120"/>
              </a:rPr>
              <a:t>2</a:t>
            </a:r>
            <a:endParaRPr lang="en-US" sz="2300" dirty="0"/>
          </a:p>
        </p:txBody>
      </p:sp>
      <p:sp>
        <p:nvSpPr>
          <p:cNvPr id="13" name="Text 10"/>
          <p:cNvSpPr/>
          <p:nvPr/>
        </p:nvSpPr>
        <p:spPr>
          <a:xfrm>
            <a:off x="7534156" y="4042886"/>
            <a:ext cx="2437924" cy="304800"/>
          </a:xfrm>
          <a:prstGeom prst="rect">
            <a:avLst/>
          </a:prstGeom>
          <a:noFill/>
          <a:ln/>
        </p:spPr>
        <p:txBody>
          <a:bodyPr wrap="none" lIns="0" tIns="0" rIns="0" bIns="0" rtlCol="0" anchor="t"/>
          <a:lstStyle/>
          <a:p>
            <a:pPr algn="l" indent="0" marL="0">
              <a:lnSpc>
                <a:spcPts val="2350"/>
              </a:lnSpc>
              <a:buNone/>
            </a:pPr>
            <a:r>
              <a:rPr lang="en-US" sz="1900" dirty="0">
                <a:solidFill>
                  <a:srgbClr val="404155"/>
                </a:solidFill>
                <a:latin typeface="Corben" pitchFamily="34" charset="0"/>
                <a:ea typeface="Corben" pitchFamily="34" charset="-122"/>
                <a:cs typeface="Corben" pitchFamily="34" charset="-120"/>
              </a:rPr>
              <a:t>Data Validation</a:t>
            </a:r>
            <a:endParaRPr lang="en-US" sz="1900" dirty="0"/>
          </a:p>
        </p:txBody>
      </p:sp>
      <p:sp>
        <p:nvSpPr>
          <p:cNvPr id="14" name="Text 11"/>
          <p:cNvSpPr/>
          <p:nvPr/>
        </p:nvSpPr>
        <p:spPr>
          <a:xfrm>
            <a:off x="7534156" y="4464606"/>
            <a:ext cx="6413659" cy="935831"/>
          </a:xfrm>
          <a:prstGeom prst="rect">
            <a:avLst/>
          </a:prstGeom>
          <a:noFill/>
          <a:ln/>
        </p:spPr>
        <p:txBody>
          <a:bodyPr wrap="square" lIns="0" tIns="0" rIns="0" bIns="0" rtlCol="0" anchor="t"/>
          <a:lstStyle/>
          <a:p>
            <a:pPr algn="l" indent="0" marL="0">
              <a:lnSpc>
                <a:spcPts val="2450"/>
              </a:lnSpc>
              <a:buNone/>
            </a:pPr>
            <a:r>
              <a:rPr lang="en-US" sz="1500" dirty="0">
                <a:solidFill>
                  <a:srgbClr val="404155"/>
                </a:solidFill>
                <a:latin typeface="Nobile" pitchFamily="34" charset="0"/>
                <a:ea typeface="Nobile" pitchFamily="34" charset="-122"/>
                <a:cs typeface="Nobile" pitchFamily="34" charset="-120"/>
              </a:rPr>
              <a:t>Perform data validation to ensure that the data imported into Excel is accurate and reliable. This includes checking for missing values, inconsistencies, and data quality issues.</a:t>
            </a:r>
            <a:endParaRPr lang="en-US" sz="1500" dirty="0"/>
          </a:p>
        </p:txBody>
      </p:sp>
      <p:sp>
        <p:nvSpPr>
          <p:cNvPr id="15" name="Shape 12"/>
          <p:cNvSpPr/>
          <p:nvPr/>
        </p:nvSpPr>
        <p:spPr>
          <a:xfrm>
            <a:off x="6658035" y="6217682"/>
            <a:ext cx="682585" cy="22860"/>
          </a:xfrm>
          <a:prstGeom prst="roundRect">
            <a:avLst>
              <a:gd name="adj" fmla="val 358340"/>
            </a:avLst>
          </a:prstGeom>
          <a:solidFill>
            <a:srgbClr val="B8BFDF"/>
          </a:solidFill>
          <a:ln/>
        </p:spPr>
      </p:sp>
      <p:sp>
        <p:nvSpPr>
          <p:cNvPr id="16" name="Shape 13"/>
          <p:cNvSpPr/>
          <p:nvPr/>
        </p:nvSpPr>
        <p:spPr>
          <a:xfrm>
            <a:off x="6242149" y="6009799"/>
            <a:ext cx="438745" cy="438745"/>
          </a:xfrm>
          <a:prstGeom prst="roundRect">
            <a:avLst>
              <a:gd name="adj" fmla="val 18671"/>
            </a:avLst>
          </a:prstGeom>
          <a:solidFill>
            <a:srgbClr val="D2D9F9"/>
          </a:solidFill>
          <a:ln w="7620">
            <a:solidFill>
              <a:srgbClr val="B8BFDF"/>
            </a:solidFill>
            <a:prstDash val="solid"/>
          </a:ln>
        </p:spPr>
      </p:sp>
      <p:sp>
        <p:nvSpPr>
          <p:cNvPr id="17" name="Text 14"/>
          <p:cNvSpPr/>
          <p:nvPr/>
        </p:nvSpPr>
        <p:spPr>
          <a:xfrm>
            <a:off x="6379309" y="6082903"/>
            <a:ext cx="164306" cy="292537"/>
          </a:xfrm>
          <a:prstGeom prst="rect">
            <a:avLst/>
          </a:prstGeom>
          <a:noFill/>
          <a:ln/>
        </p:spPr>
        <p:txBody>
          <a:bodyPr wrap="none" lIns="0" tIns="0" rIns="0" bIns="0" rtlCol="0" anchor="t"/>
          <a:lstStyle/>
          <a:p>
            <a:pPr algn="ctr" indent="0" marL="0">
              <a:lnSpc>
                <a:spcPts val="2300"/>
              </a:lnSpc>
              <a:buNone/>
            </a:pPr>
            <a:r>
              <a:rPr lang="en-US" sz="2300" dirty="0">
                <a:solidFill>
                  <a:srgbClr val="404155"/>
                </a:solidFill>
                <a:latin typeface="Corben" pitchFamily="34" charset="0"/>
                <a:ea typeface="Corben" pitchFamily="34" charset="-122"/>
                <a:cs typeface="Corben" pitchFamily="34" charset="-120"/>
              </a:rPr>
              <a:t>3</a:t>
            </a:r>
            <a:endParaRPr lang="en-US" sz="2300" dirty="0"/>
          </a:p>
        </p:txBody>
      </p:sp>
      <p:sp>
        <p:nvSpPr>
          <p:cNvPr id="18" name="Text 15"/>
          <p:cNvSpPr/>
          <p:nvPr/>
        </p:nvSpPr>
        <p:spPr>
          <a:xfrm>
            <a:off x="7534156" y="5985510"/>
            <a:ext cx="3746183" cy="304800"/>
          </a:xfrm>
          <a:prstGeom prst="rect">
            <a:avLst/>
          </a:prstGeom>
          <a:noFill/>
          <a:ln/>
        </p:spPr>
        <p:txBody>
          <a:bodyPr wrap="none" lIns="0" tIns="0" rIns="0" bIns="0" rtlCol="0" anchor="t"/>
          <a:lstStyle/>
          <a:p>
            <a:pPr algn="l" indent="0" marL="0">
              <a:lnSpc>
                <a:spcPts val="2350"/>
              </a:lnSpc>
              <a:buNone/>
            </a:pPr>
            <a:r>
              <a:rPr lang="en-US" sz="1900" dirty="0">
                <a:solidFill>
                  <a:srgbClr val="404155"/>
                </a:solidFill>
                <a:latin typeface="Corben" pitchFamily="34" charset="0"/>
                <a:ea typeface="Corben" pitchFamily="34" charset="-122"/>
                <a:cs typeface="Corben" pitchFamily="34" charset="-120"/>
              </a:rPr>
              <a:t>Dashboard Functionality Testing</a:t>
            </a:r>
            <a:endParaRPr lang="en-US" sz="1900" dirty="0"/>
          </a:p>
        </p:txBody>
      </p:sp>
      <p:sp>
        <p:nvSpPr>
          <p:cNvPr id="19" name="Text 16"/>
          <p:cNvSpPr/>
          <p:nvPr/>
        </p:nvSpPr>
        <p:spPr>
          <a:xfrm>
            <a:off x="7534156" y="6407229"/>
            <a:ext cx="6413659" cy="935831"/>
          </a:xfrm>
          <a:prstGeom prst="rect">
            <a:avLst/>
          </a:prstGeom>
          <a:noFill/>
          <a:ln/>
        </p:spPr>
        <p:txBody>
          <a:bodyPr wrap="square" lIns="0" tIns="0" rIns="0" bIns="0" rtlCol="0" anchor="t"/>
          <a:lstStyle/>
          <a:p>
            <a:pPr algn="l" indent="0" marL="0">
              <a:lnSpc>
                <a:spcPts val="2450"/>
              </a:lnSpc>
              <a:buNone/>
            </a:pPr>
            <a:r>
              <a:rPr lang="en-US" sz="1500" dirty="0">
                <a:solidFill>
                  <a:srgbClr val="404155"/>
                </a:solidFill>
                <a:latin typeface="Nobile" pitchFamily="34" charset="0"/>
                <a:ea typeface="Nobile" pitchFamily="34" charset="-122"/>
                <a:cs typeface="Nobile" pitchFamily="34" charset="-120"/>
              </a:rPr>
              <a:t>Test the functionality of your Excel dashboard, ensuring that all elements work as intended. This involves testing interactivity, filters, charts, and other features to guarantee a seamless user experience.</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485299" y="712708"/>
            <a:ext cx="3466386" cy="433149"/>
          </a:xfrm>
          <a:prstGeom prst="rect">
            <a:avLst/>
          </a:prstGeom>
          <a:noFill/>
          <a:ln/>
        </p:spPr>
        <p:txBody>
          <a:bodyPr wrap="none" lIns="0" tIns="0" rIns="0" bIns="0" rtlCol="0" anchor="t"/>
          <a:lstStyle/>
          <a:p>
            <a:pPr indent="0" marL="0">
              <a:lnSpc>
                <a:spcPts val="3400"/>
              </a:lnSpc>
              <a:buNone/>
            </a:pPr>
            <a:r>
              <a:rPr lang="en-US" sz="2700" dirty="0">
                <a:solidFill>
                  <a:srgbClr val="1B1B27"/>
                </a:solidFill>
                <a:latin typeface="Corben" pitchFamily="34" charset="0"/>
                <a:ea typeface="Corben" pitchFamily="34" charset="-122"/>
                <a:cs typeface="Corben" pitchFamily="34" charset="-120"/>
              </a:rPr>
              <a:t>Presentation</a:t>
            </a:r>
            <a:endParaRPr lang="en-US" sz="2700" dirty="0"/>
          </a:p>
        </p:txBody>
      </p:sp>
      <p:pic>
        <p:nvPicPr>
          <p:cNvPr id="4" name="Image 1" descr="preencoded.png">    </p:cNvPr>
          <p:cNvPicPr>
            <a:picLocks noChangeAspect="1"/>
          </p:cNvPicPr>
          <p:nvPr/>
        </p:nvPicPr>
        <p:blipFill>
          <a:blip r:embed="rId2"/>
          <a:stretch>
            <a:fillRect/>
          </a:stretch>
        </p:blipFill>
        <p:spPr>
          <a:xfrm>
            <a:off x="485299" y="1353741"/>
            <a:ext cx="346591" cy="346591"/>
          </a:xfrm>
          <a:prstGeom prst="rect">
            <a:avLst/>
          </a:prstGeom>
        </p:spPr>
      </p:pic>
      <p:sp>
        <p:nvSpPr>
          <p:cNvPr id="5" name="Text 1"/>
          <p:cNvSpPr/>
          <p:nvPr/>
        </p:nvSpPr>
        <p:spPr>
          <a:xfrm>
            <a:off x="485299" y="1838920"/>
            <a:ext cx="1733193" cy="216694"/>
          </a:xfrm>
          <a:prstGeom prst="rect">
            <a:avLst/>
          </a:prstGeom>
          <a:noFill/>
          <a:ln/>
        </p:spPr>
        <p:txBody>
          <a:bodyPr wrap="none" lIns="0" tIns="0" rIns="0" bIns="0" rtlCol="0" anchor="t"/>
          <a:lstStyle/>
          <a:p>
            <a:pPr algn="l" indent="0" marL="0">
              <a:lnSpc>
                <a:spcPts val="1700"/>
              </a:lnSpc>
              <a:buNone/>
            </a:pPr>
            <a:r>
              <a:rPr lang="en-US" sz="1350" dirty="0">
                <a:solidFill>
                  <a:srgbClr val="404155"/>
                </a:solidFill>
                <a:latin typeface="Corben" pitchFamily="34" charset="0"/>
                <a:ea typeface="Corben" pitchFamily="34" charset="-122"/>
                <a:cs typeface="Corben" pitchFamily="34" charset="-120"/>
              </a:rPr>
              <a:t>Pitch Deck</a:t>
            </a:r>
            <a:endParaRPr lang="en-US" sz="1350" dirty="0"/>
          </a:p>
        </p:txBody>
      </p:sp>
      <p:sp>
        <p:nvSpPr>
          <p:cNvPr id="6" name="Text 2"/>
          <p:cNvSpPr/>
          <p:nvPr/>
        </p:nvSpPr>
        <p:spPr>
          <a:xfrm>
            <a:off x="485299" y="2138720"/>
            <a:ext cx="8173402" cy="443865"/>
          </a:xfrm>
          <a:prstGeom prst="rect">
            <a:avLst/>
          </a:prstGeom>
          <a:noFill/>
          <a:ln/>
        </p:spPr>
        <p:txBody>
          <a:bodyPr wrap="square" lIns="0" tIns="0" rIns="0" bIns="0" rtlCol="0" anchor="t"/>
          <a:lstStyle/>
          <a:p>
            <a:pPr algn="l" indent="0" marL="0">
              <a:lnSpc>
                <a:spcPts val="1700"/>
              </a:lnSpc>
              <a:buNone/>
            </a:pPr>
            <a:r>
              <a:rPr lang="en-US" sz="1050" dirty="0">
                <a:solidFill>
                  <a:srgbClr val="404155"/>
                </a:solidFill>
                <a:latin typeface="Nobile" pitchFamily="34" charset="0"/>
                <a:ea typeface="Nobile" pitchFamily="34" charset="-122"/>
                <a:cs typeface="Nobile" pitchFamily="34" charset="-120"/>
              </a:rPr>
              <a:t>Develop a concise and engaging PowerPoint presentation (10 slides) that effectively communicates your project. Include an overview, problem definition, database design, data analysis findings, and a demonstration of your Excel dashboard.</a:t>
            </a:r>
            <a:endParaRPr lang="en-US" sz="1050" dirty="0"/>
          </a:p>
        </p:txBody>
      </p:sp>
      <p:pic>
        <p:nvPicPr>
          <p:cNvPr id="7" name="Image 2" descr="preencoded.png">    </p:cNvPr>
          <p:cNvPicPr>
            <a:picLocks noChangeAspect="1"/>
          </p:cNvPicPr>
          <p:nvPr/>
        </p:nvPicPr>
        <p:blipFill>
          <a:blip r:embed="rId3"/>
          <a:stretch>
            <a:fillRect/>
          </a:stretch>
        </p:blipFill>
        <p:spPr>
          <a:xfrm>
            <a:off x="485299" y="2998470"/>
            <a:ext cx="346591" cy="346591"/>
          </a:xfrm>
          <a:prstGeom prst="rect">
            <a:avLst/>
          </a:prstGeom>
        </p:spPr>
      </p:pic>
      <p:sp>
        <p:nvSpPr>
          <p:cNvPr id="8" name="Text 3"/>
          <p:cNvSpPr/>
          <p:nvPr/>
        </p:nvSpPr>
        <p:spPr>
          <a:xfrm>
            <a:off x="485299" y="3483650"/>
            <a:ext cx="1733193" cy="216694"/>
          </a:xfrm>
          <a:prstGeom prst="rect">
            <a:avLst/>
          </a:prstGeom>
          <a:noFill/>
          <a:ln/>
        </p:spPr>
        <p:txBody>
          <a:bodyPr wrap="none" lIns="0" tIns="0" rIns="0" bIns="0" rtlCol="0" anchor="t"/>
          <a:lstStyle/>
          <a:p>
            <a:pPr algn="l" indent="0" marL="0">
              <a:lnSpc>
                <a:spcPts val="1700"/>
              </a:lnSpc>
              <a:buNone/>
            </a:pPr>
            <a:r>
              <a:rPr lang="en-US" sz="1350" dirty="0">
                <a:solidFill>
                  <a:srgbClr val="404155"/>
                </a:solidFill>
                <a:latin typeface="Corben" pitchFamily="34" charset="0"/>
                <a:ea typeface="Corben" pitchFamily="34" charset="-122"/>
                <a:cs typeface="Corben" pitchFamily="34" charset="-120"/>
              </a:rPr>
              <a:t>Project Overview</a:t>
            </a:r>
            <a:endParaRPr lang="en-US" sz="1350" dirty="0"/>
          </a:p>
        </p:txBody>
      </p:sp>
      <p:sp>
        <p:nvSpPr>
          <p:cNvPr id="9" name="Text 4"/>
          <p:cNvSpPr/>
          <p:nvPr/>
        </p:nvSpPr>
        <p:spPr>
          <a:xfrm>
            <a:off x="485299" y="3783449"/>
            <a:ext cx="8173402" cy="443865"/>
          </a:xfrm>
          <a:prstGeom prst="rect">
            <a:avLst/>
          </a:prstGeom>
          <a:noFill/>
          <a:ln/>
        </p:spPr>
        <p:txBody>
          <a:bodyPr wrap="square" lIns="0" tIns="0" rIns="0" bIns="0" rtlCol="0" anchor="t"/>
          <a:lstStyle/>
          <a:p>
            <a:pPr algn="l" indent="0" marL="0">
              <a:lnSpc>
                <a:spcPts val="1700"/>
              </a:lnSpc>
              <a:buNone/>
            </a:pPr>
            <a:r>
              <a:rPr lang="en-US" sz="1050" dirty="0">
                <a:solidFill>
                  <a:srgbClr val="404155"/>
                </a:solidFill>
                <a:latin typeface="Nobile" pitchFamily="34" charset="0"/>
                <a:ea typeface="Nobile" pitchFamily="34" charset="-122"/>
                <a:cs typeface="Nobile" pitchFamily="34" charset="-120"/>
              </a:rPr>
              <a:t>Begin your presentation with a clear and concise overview of your project, including the SDG you've chosen and the specific problem you're addressing. This sets the stage for your presentation and provides context for the audience.</a:t>
            </a:r>
            <a:endParaRPr lang="en-US" sz="1050" dirty="0"/>
          </a:p>
        </p:txBody>
      </p:sp>
      <p:pic>
        <p:nvPicPr>
          <p:cNvPr id="10" name="Image 3" descr="preencoded.png">    </p:cNvPr>
          <p:cNvPicPr>
            <a:picLocks noChangeAspect="1"/>
          </p:cNvPicPr>
          <p:nvPr/>
        </p:nvPicPr>
        <p:blipFill>
          <a:blip r:embed="rId4"/>
          <a:stretch>
            <a:fillRect/>
          </a:stretch>
        </p:blipFill>
        <p:spPr>
          <a:xfrm>
            <a:off x="485299" y="4643199"/>
            <a:ext cx="346591" cy="346591"/>
          </a:xfrm>
          <a:prstGeom prst="rect">
            <a:avLst/>
          </a:prstGeom>
        </p:spPr>
      </p:pic>
      <p:sp>
        <p:nvSpPr>
          <p:cNvPr id="11" name="Text 5"/>
          <p:cNvSpPr/>
          <p:nvPr/>
        </p:nvSpPr>
        <p:spPr>
          <a:xfrm>
            <a:off x="485299" y="5128379"/>
            <a:ext cx="1843445" cy="216694"/>
          </a:xfrm>
          <a:prstGeom prst="rect">
            <a:avLst/>
          </a:prstGeom>
          <a:noFill/>
          <a:ln/>
        </p:spPr>
        <p:txBody>
          <a:bodyPr wrap="none" lIns="0" tIns="0" rIns="0" bIns="0" rtlCol="0" anchor="t"/>
          <a:lstStyle/>
          <a:p>
            <a:pPr algn="l" indent="0" marL="0">
              <a:lnSpc>
                <a:spcPts val="1700"/>
              </a:lnSpc>
              <a:buNone/>
            </a:pPr>
            <a:r>
              <a:rPr lang="en-US" sz="1350" dirty="0">
                <a:solidFill>
                  <a:srgbClr val="404155"/>
                </a:solidFill>
                <a:latin typeface="Corben" pitchFamily="34" charset="0"/>
                <a:ea typeface="Corben" pitchFamily="34" charset="-122"/>
                <a:cs typeface="Corben" pitchFamily="34" charset="-120"/>
              </a:rPr>
              <a:t>Data Analysis Insights</a:t>
            </a:r>
            <a:endParaRPr lang="en-US" sz="1350" dirty="0"/>
          </a:p>
        </p:txBody>
      </p:sp>
      <p:sp>
        <p:nvSpPr>
          <p:cNvPr id="12" name="Text 6"/>
          <p:cNvSpPr/>
          <p:nvPr/>
        </p:nvSpPr>
        <p:spPr>
          <a:xfrm>
            <a:off x="485299" y="5428178"/>
            <a:ext cx="8173402" cy="443865"/>
          </a:xfrm>
          <a:prstGeom prst="rect">
            <a:avLst/>
          </a:prstGeom>
          <a:noFill/>
          <a:ln/>
        </p:spPr>
        <p:txBody>
          <a:bodyPr wrap="square" lIns="0" tIns="0" rIns="0" bIns="0" rtlCol="0" anchor="t"/>
          <a:lstStyle/>
          <a:p>
            <a:pPr algn="l" indent="0" marL="0">
              <a:lnSpc>
                <a:spcPts val="1700"/>
              </a:lnSpc>
              <a:buNone/>
            </a:pPr>
            <a:r>
              <a:rPr lang="en-US" sz="1050" dirty="0">
                <a:solidFill>
                  <a:srgbClr val="404155"/>
                </a:solidFill>
                <a:latin typeface="Nobile" pitchFamily="34" charset="0"/>
                <a:ea typeface="Nobile" pitchFamily="34" charset="-122"/>
                <a:cs typeface="Nobile" pitchFamily="34" charset="-120"/>
              </a:rPr>
              <a:t>Present the key insights you've derived from your data analysis. Use clear visualizations, charts, and data points to communicate the trends, patterns, and relationships you've discovered.</a:t>
            </a:r>
            <a:endParaRPr lang="en-US" sz="1050" dirty="0"/>
          </a:p>
        </p:txBody>
      </p:sp>
      <p:pic>
        <p:nvPicPr>
          <p:cNvPr id="13" name="Image 4" descr="preencoded.png">    </p:cNvPr>
          <p:cNvPicPr>
            <a:picLocks noChangeAspect="1"/>
          </p:cNvPicPr>
          <p:nvPr/>
        </p:nvPicPr>
        <p:blipFill>
          <a:blip r:embed="rId5"/>
          <a:stretch>
            <a:fillRect/>
          </a:stretch>
        </p:blipFill>
        <p:spPr>
          <a:xfrm>
            <a:off x="485299" y="6287929"/>
            <a:ext cx="346591" cy="346591"/>
          </a:xfrm>
          <a:prstGeom prst="rect">
            <a:avLst/>
          </a:prstGeom>
        </p:spPr>
      </p:pic>
      <p:sp>
        <p:nvSpPr>
          <p:cNvPr id="14" name="Text 7"/>
          <p:cNvSpPr/>
          <p:nvPr/>
        </p:nvSpPr>
        <p:spPr>
          <a:xfrm>
            <a:off x="485299" y="6773108"/>
            <a:ext cx="2669738" cy="216694"/>
          </a:xfrm>
          <a:prstGeom prst="rect">
            <a:avLst/>
          </a:prstGeom>
          <a:noFill/>
          <a:ln/>
        </p:spPr>
        <p:txBody>
          <a:bodyPr wrap="none" lIns="0" tIns="0" rIns="0" bIns="0" rtlCol="0" anchor="t"/>
          <a:lstStyle/>
          <a:p>
            <a:pPr algn="l" indent="0" marL="0">
              <a:lnSpc>
                <a:spcPts val="1700"/>
              </a:lnSpc>
              <a:buNone/>
            </a:pPr>
            <a:r>
              <a:rPr lang="en-US" sz="1350" dirty="0">
                <a:solidFill>
                  <a:srgbClr val="404155"/>
                </a:solidFill>
                <a:latin typeface="Corben" pitchFamily="34" charset="0"/>
                <a:ea typeface="Corben" pitchFamily="34" charset="-122"/>
                <a:cs typeface="Corben" pitchFamily="34" charset="-120"/>
              </a:rPr>
              <a:t>Excel Dashboard Demonstration</a:t>
            </a:r>
            <a:endParaRPr lang="en-US" sz="1350" dirty="0"/>
          </a:p>
        </p:txBody>
      </p:sp>
      <p:sp>
        <p:nvSpPr>
          <p:cNvPr id="15" name="Text 8"/>
          <p:cNvSpPr/>
          <p:nvPr/>
        </p:nvSpPr>
        <p:spPr>
          <a:xfrm>
            <a:off x="485299" y="7072908"/>
            <a:ext cx="8173402" cy="443865"/>
          </a:xfrm>
          <a:prstGeom prst="rect">
            <a:avLst/>
          </a:prstGeom>
          <a:noFill/>
          <a:ln/>
        </p:spPr>
        <p:txBody>
          <a:bodyPr wrap="square" lIns="0" tIns="0" rIns="0" bIns="0" rtlCol="0" anchor="t"/>
          <a:lstStyle/>
          <a:p>
            <a:pPr algn="l" indent="0" marL="0">
              <a:lnSpc>
                <a:spcPts val="1700"/>
              </a:lnSpc>
              <a:buNone/>
            </a:pPr>
            <a:r>
              <a:rPr lang="en-US" sz="1050" dirty="0">
                <a:solidFill>
                  <a:srgbClr val="404155"/>
                </a:solidFill>
                <a:latin typeface="Nobile" pitchFamily="34" charset="0"/>
                <a:ea typeface="Nobile" pitchFamily="34" charset="-122"/>
                <a:cs typeface="Nobile" pitchFamily="34" charset="-120"/>
              </a:rPr>
              <a:t>Conclude your presentation with a live demonstration of your Excel dashboard. Showcase its interactive features, visualizations, and ability to provide actionable insights for addressing the SDG problem.</a:t>
            </a:r>
            <a:endParaRPr lang="en-US" sz="10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61975" y="695801"/>
            <a:ext cx="4014430" cy="501848"/>
          </a:xfrm>
          <a:prstGeom prst="rect">
            <a:avLst/>
          </a:prstGeom>
          <a:noFill/>
          <a:ln/>
        </p:spPr>
        <p:txBody>
          <a:bodyPr wrap="none" lIns="0" tIns="0" rIns="0" bIns="0" rtlCol="0" anchor="t"/>
          <a:lstStyle/>
          <a:p>
            <a:pPr indent="0" marL="0">
              <a:lnSpc>
                <a:spcPts val="3950"/>
              </a:lnSpc>
              <a:buNone/>
            </a:pPr>
            <a:r>
              <a:rPr lang="en-US" sz="3150" dirty="0">
                <a:solidFill>
                  <a:srgbClr val="1B1B27"/>
                </a:solidFill>
                <a:latin typeface="Corben" pitchFamily="34" charset="0"/>
                <a:ea typeface="Corben" pitchFamily="34" charset="-122"/>
                <a:cs typeface="Corben" pitchFamily="34" charset="-120"/>
              </a:rPr>
              <a:t>Deliverables</a:t>
            </a:r>
            <a:endParaRPr lang="en-US" sz="3150" dirty="0"/>
          </a:p>
        </p:txBody>
      </p:sp>
      <p:sp>
        <p:nvSpPr>
          <p:cNvPr id="4" name="Shape 1"/>
          <p:cNvSpPr/>
          <p:nvPr/>
        </p:nvSpPr>
        <p:spPr>
          <a:xfrm>
            <a:off x="561975" y="1438513"/>
            <a:ext cx="8020050" cy="6095286"/>
          </a:xfrm>
          <a:prstGeom prst="roundRect">
            <a:avLst>
              <a:gd name="adj" fmla="val 1106"/>
            </a:avLst>
          </a:prstGeom>
          <a:noFill/>
          <a:ln w="7620">
            <a:solidFill>
              <a:srgbClr val="000000">
                <a:alpha val="8000"/>
              </a:srgbClr>
            </a:solidFill>
            <a:prstDash val="solid"/>
          </a:ln>
        </p:spPr>
      </p:sp>
      <p:sp>
        <p:nvSpPr>
          <p:cNvPr id="5" name="Shape 2"/>
          <p:cNvSpPr/>
          <p:nvPr/>
        </p:nvSpPr>
        <p:spPr>
          <a:xfrm>
            <a:off x="569595" y="1446133"/>
            <a:ext cx="8004810" cy="464820"/>
          </a:xfrm>
          <a:prstGeom prst="rect">
            <a:avLst/>
          </a:prstGeom>
          <a:solidFill>
            <a:srgbClr val="FFFFFF">
              <a:alpha val="4000"/>
            </a:srgbClr>
          </a:solidFill>
          <a:ln/>
        </p:spPr>
      </p:sp>
      <p:sp>
        <p:nvSpPr>
          <p:cNvPr id="6" name="Text 3"/>
          <p:cNvSpPr/>
          <p:nvPr/>
        </p:nvSpPr>
        <p:spPr>
          <a:xfrm>
            <a:off x="730091" y="1550075"/>
            <a:ext cx="3677602" cy="256937"/>
          </a:xfrm>
          <a:prstGeom prst="rect">
            <a:avLst/>
          </a:prstGeom>
          <a:noFill/>
          <a:ln/>
        </p:spPr>
        <p:txBody>
          <a:bodyPr wrap="non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Deliverable</a:t>
            </a:r>
            <a:endParaRPr lang="en-US" sz="1250" dirty="0"/>
          </a:p>
        </p:txBody>
      </p:sp>
      <p:sp>
        <p:nvSpPr>
          <p:cNvPr id="7" name="Text 4"/>
          <p:cNvSpPr/>
          <p:nvPr/>
        </p:nvSpPr>
        <p:spPr>
          <a:xfrm>
            <a:off x="4736306" y="1550075"/>
            <a:ext cx="3677602" cy="256937"/>
          </a:xfrm>
          <a:prstGeom prst="rect">
            <a:avLst/>
          </a:prstGeom>
          <a:noFill/>
          <a:ln/>
        </p:spPr>
        <p:txBody>
          <a:bodyPr wrap="non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Description</a:t>
            </a:r>
            <a:endParaRPr lang="en-US" sz="1250" dirty="0"/>
          </a:p>
        </p:txBody>
      </p:sp>
      <p:sp>
        <p:nvSpPr>
          <p:cNvPr id="8" name="Shape 5"/>
          <p:cNvSpPr/>
          <p:nvPr/>
        </p:nvSpPr>
        <p:spPr>
          <a:xfrm>
            <a:off x="569595" y="1910953"/>
            <a:ext cx="8004810" cy="721757"/>
          </a:xfrm>
          <a:prstGeom prst="rect">
            <a:avLst/>
          </a:prstGeom>
          <a:solidFill>
            <a:srgbClr val="000000">
              <a:alpha val="4000"/>
            </a:srgbClr>
          </a:solidFill>
          <a:ln/>
        </p:spPr>
      </p:sp>
      <p:sp>
        <p:nvSpPr>
          <p:cNvPr id="9" name="Text 6"/>
          <p:cNvSpPr/>
          <p:nvPr/>
        </p:nvSpPr>
        <p:spPr>
          <a:xfrm>
            <a:off x="730091" y="2014895"/>
            <a:ext cx="3677602" cy="256937"/>
          </a:xfrm>
          <a:prstGeom prst="rect">
            <a:avLst/>
          </a:prstGeom>
          <a:noFill/>
          <a:ln/>
        </p:spPr>
        <p:txBody>
          <a:bodyPr wrap="non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SDG Problem Definition Document</a:t>
            </a:r>
            <a:endParaRPr lang="en-US" sz="1250" dirty="0"/>
          </a:p>
        </p:txBody>
      </p:sp>
      <p:sp>
        <p:nvSpPr>
          <p:cNvPr id="10" name="Text 7"/>
          <p:cNvSpPr/>
          <p:nvPr/>
        </p:nvSpPr>
        <p:spPr>
          <a:xfrm>
            <a:off x="4736306" y="2014895"/>
            <a:ext cx="3677602" cy="513874"/>
          </a:xfrm>
          <a:prstGeom prst="rect">
            <a:avLst/>
          </a:prstGeom>
          <a:noFill/>
          <a:ln/>
        </p:spPr>
        <p:txBody>
          <a:bodyPr wrap="squar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A document outlining the chosen SDG, the specific problem, and its justification.</a:t>
            </a:r>
            <a:endParaRPr lang="en-US" sz="1250" dirty="0"/>
          </a:p>
        </p:txBody>
      </p:sp>
      <p:sp>
        <p:nvSpPr>
          <p:cNvPr id="11" name="Shape 8"/>
          <p:cNvSpPr/>
          <p:nvPr/>
        </p:nvSpPr>
        <p:spPr>
          <a:xfrm>
            <a:off x="569595" y="2632710"/>
            <a:ext cx="8004810" cy="721757"/>
          </a:xfrm>
          <a:prstGeom prst="rect">
            <a:avLst/>
          </a:prstGeom>
          <a:solidFill>
            <a:srgbClr val="FFFFFF">
              <a:alpha val="4000"/>
            </a:srgbClr>
          </a:solidFill>
          <a:ln/>
        </p:spPr>
      </p:sp>
      <p:sp>
        <p:nvSpPr>
          <p:cNvPr id="12" name="Text 9"/>
          <p:cNvSpPr/>
          <p:nvPr/>
        </p:nvSpPr>
        <p:spPr>
          <a:xfrm>
            <a:off x="730091" y="2736652"/>
            <a:ext cx="3677602" cy="256937"/>
          </a:xfrm>
          <a:prstGeom prst="rect">
            <a:avLst/>
          </a:prstGeom>
          <a:noFill/>
          <a:ln/>
        </p:spPr>
        <p:txBody>
          <a:bodyPr wrap="non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ERD (Entity-Relationship Diagram)</a:t>
            </a:r>
            <a:endParaRPr lang="en-US" sz="1250" dirty="0"/>
          </a:p>
        </p:txBody>
      </p:sp>
      <p:sp>
        <p:nvSpPr>
          <p:cNvPr id="13" name="Text 10"/>
          <p:cNvSpPr/>
          <p:nvPr/>
        </p:nvSpPr>
        <p:spPr>
          <a:xfrm>
            <a:off x="4736306" y="2736652"/>
            <a:ext cx="3677602" cy="513874"/>
          </a:xfrm>
          <a:prstGeom prst="rect">
            <a:avLst/>
          </a:prstGeom>
          <a:noFill/>
          <a:ln/>
        </p:spPr>
        <p:txBody>
          <a:bodyPr wrap="squar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A diagram representing the entities, attributes, and relationships in your database schema.</a:t>
            </a:r>
            <a:endParaRPr lang="en-US" sz="1250" dirty="0"/>
          </a:p>
        </p:txBody>
      </p:sp>
      <p:sp>
        <p:nvSpPr>
          <p:cNvPr id="14" name="Shape 11"/>
          <p:cNvSpPr/>
          <p:nvPr/>
        </p:nvSpPr>
        <p:spPr>
          <a:xfrm>
            <a:off x="569595" y="3354467"/>
            <a:ext cx="8004810" cy="978694"/>
          </a:xfrm>
          <a:prstGeom prst="rect">
            <a:avLst/>
          </a:prstGeom>
          <a:solidFill>
            <a:srgbClr val="000000">
              <a:alpha val="4000"/>
            </a:srgbClr>
          </a:solidFill>
          <a:ln/>
        </p:spPr>
      </p:sp>
      <p:sp>
        <p:nvSpPr>
          <p:cNvPr id="15" name="Text 12"/>
          <p:cNvSpPr/>
          <p:nvPr/>
        </p:nvSpPr>
        <p:spPr>
          <a:xfrm>
            <a:off x="730091" y="3458408"/>
            <a:ext cx="3677602" cy="256937"/>
          </a:xfrm>
          <a:prstGeom prst="rect">
            <a:avLst/>
          </a:prstGeom>
          <a:noFill/>
          <a:ln/>
        </p:spPr>
        <p:txBody>
          <a:bodyPr wrap="non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SQL Scripts</a:t>
            </a:r>
            <a:endParaRPr lang="en-US" sz="1250" dirty="0"/>
          </a:p>
        </p:txBody>
      </p:sp>
      <p:sp>
        <p:nvSpPr>
          <p:cNvPr id="16" name="Text 13"/>
          <p:cNvSpPr/>
          <p:nvPr/>
        </p:nvSpPr>
        <p:spPr>
          <a:xfrm>
            <a:off x="4736306" y="3458408"/>
            <a:ext cx="3677602" cy="770811"/>
          </a:xfrm>
          <a:prstGeom prst="rect">
            <a:avLst/>
          </a:prstGeom>
          <a:noFill/>
          <a:ln/>
        </p:spPr>
        <p:txBody>
          <a:bodyPr wrap="squar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The SQL statements used to create your database schema and perform data retrieval and analysis.</a:t>
            </a:r>
            <a:endParaRPr lang="en-US" sz="1250" dirty="0"/>
          </a:p>
        </p:txBody>
      </p:sp>
      <p:sp>
        <p:nvSpPr>
          <p:cNvPr id="17" name="Shape 14"/>
          <p:cNvSpPr/>
          <p:nvPr/>
        </p:nvSpPr>
        <p:spPr>
          <a:xfrm>
            <a:off x="569595" y="4333161"/>
            <a:ext cx="8004810" cy="978694"/>
          </a:xfrm>
          <a:prstGeom prst="rect">
            <a:avLst/>
          </a:prstGeom>
          <a:solidFill>
            <a:srgbClr val="FFFFFF">
              <a:alpha val="4000"/>
            </a:srgbClr>
          </a:solidFill>
          <a:ln/>
        </p:spPr>
      </p:sp>
      <p:sp>
        <p:nvSpPr>
          <p:cNvPr id="18" name="Text 15"/>
          <p:cNvSpPr/>
          <p:nvPr/>
        </p:nvSpPr>
        <p:spPr>
          <a:xfrm>
            <a:off x="730091" y="4437102"/>
            <a:ext cx="3677602" cy="256937"/>
          </a:xfrm>
          <a:prstGeom prst="rect">
            <a:avLst/>
          </a:prstGeom>
          <a:noFill/>
          <a:ln/>
        </p:spPr>
        <p:txBody>
          <a:bodyPr wrap="non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Excel Workbook</a:t>
            </a:r>
            <a:endParaRPr lang="en-US" sz="1250" dirty="0"/>
          </a:p>
        </p:txBody>
      </p:sp>
      <p:sp>
        <p:nvSpPr>
          <p:cNvPr id="19" name="Text 16"/>
          <p:cNvSpPr/>
          <p:nvPr/>
        </p:nvSpPr>
        <p:spPr>
          <a:xfrm>
            <a:off x="4736306" y="4437102"/>
            <a:ext cx="3677602" cy="770811"/>
          </a:xfrm>
          <a:prstGeom prst="rect">
            <a:avLst/>
          </a:prstGeom>
          <a:noFill/>
          <a:ln/>
        </p:spPr>
        <p:txBody>
          <a:bodyPr wrap="squar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An Excel file containing the imported data, pivot tables, charts, and your interactive dashboard.</a:t>
            </a:r>
            <a:endParaRPr lang="en-US" sz="1250" dirty="0"/>
          </a:p>
        </p:txBody>
      </p:sp>
      <p:sp>
        <p:nvSpPr>
          <p:cNvPr id="20" name="Shape 17"/>
          <p:cNvSpPr/>
          <p:nvPr/>
        </p:nvSpPr>
        <p:spPr>
          <a:xfrm>
            <a:off x="569595" y="5311854"/>
            <a:ext cx="8004810" cy="978694"/>
          </a:xfrm>
          <a:prstGeom prst="rect">
            <a:avLst/>
          </a:prstGeom>
          <a:solidFill>
            <a:srgbClr val="000000">
              <a:alpha val="4000"/>
            </a:srgbClr>
          </a:solidFill>
          <a:ln/>
        </p:spPr>
      </p:sp>
      <p:sp>
        <p:nvSpPr>
          <p:cNvPr id="21" name="Text 18"/>
          <p:cNvSpPr/>
          <p:nvPr/>
        </p:nvSpPr>
        <p:spPr>
          <a:xfrm>
            <a:off x="730091" y="5415796"/>
            <a:ext cx="3677602" cy="256937"/>
          </a:xfrm>
          <a:prstGeom prst="rect">
            <a:avLst/>
          </a:prstGeom>
          <a:noFill/>
          <a:ln/>
        </p:spPr>
        <p:txBody>
          <a:bodyPr wrap="non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Integration Documentation</a:t>
            </a:r>
            <a:endParaRPr lang="en-US" sz="1250" dirty="0"/>
          </a:p>
        </p:txBody>
      </p:sp>
      <p:sp>
        <p:nvSpPr>
          <p:cNvPr id="22" name="Text 19"/>
          <p:cNvSpPr/>
          <p:nvPr/>
        </p:nvSpPr>
        <p:spPr>
          <a:xfrm>
            <a:off x="4736306" y="5415796"/>
            <a:ext cx="3677602" cy="770811"/>
          </a:xfrm>
          <a:prstGeom prst="rect">
            <a:avLst/>
          </a:prstGeom>
          <a:noFill/>
          <a:ln/>
        </p:spPr>
        <p:txBody>
          <a:bodyPr wrap="squar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A document describing the process of integrating your database with Excel, including data import steps and validation procedures.</a:t>
            </a:r>
            <a:endParaRPr lang="en-US" sz="1250" dirty="0"/>
          </a:p>
        </p:txBody>
      </p:sp>
      <p:sp>
        <p:nvSpPr>
          <p:cNvPr id="23" name="Shape 20"/>
          <p:cNvSpPr/>
          <p:nvPr/>
        </p:nvSpPr>
        <p:spPr>
          <a:xfrm>
            <a:off x="569595" y="6290548"/>
            <a:ext cx="8004810" cy="1235631"/>
          </a:xfrm>
          <a:prstGeom prst="rect">
            <a:avLst/>
          </a:prstGeom>
          <a:solidFill>
            <a:srgbClr val="FFFFFF">
              <a:alpha val="4000"/>
            </a:srgbClr>
          </a:solidFill>
          <a:ln/>
        </p:spPr>
      </p:sp>
      <p:sp>
        <p:nvSpPr>
          <p:cNvPr id="24" name="Text 21"/>
          <p:cNvSpPr/>
          <p:nvPr/>
        </p:nvSpPr>
        <p:spPr>
          <a:xfrm>
            <a:off x="730091" y="6394490"/>
            <a:ext cx="3677602" cy="256937"/>
          </a:xfrm>
          <a:prstGeom prst="rect">
            <a:avLst/>
          </a:prstGeom>
          <a:noFill/>
          <a:ln/>
        </p:spPr>
        <p:txBody>
          <a:bodyPr wrap="non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Pitch Deck Presentation</a:t>
            </a:r>
            <a:endParaRPr lang="en-US" sz="1250" dirty="0"/>
          </a:p>
        </p:txBody>
      </p:sp>
      <p:sp>
        <p:nvSpPr>
          <p:cNvPr id="25" name="Text 22"/>
          <p:cNvSpPr/>
          <p:nvPr/>
        </p:nvSpPr>
        <p:spPr>
          <a:xfrm>
            <a:off x="4736306" y="6394490"/>
            <a:ext cx="3677602" cy="1027747"/>
          </a:xfrm>
          <a:prstGeom prst="rect">
            <a:avLst/>
          </a:prstGeom>
          <a:noFill/>
          <a:ln/>
        </p:spPr>
        <p:txBody>
          <a:bodyPr wrap="square" lIns="0" tIns="0" rIns="0" bIns="0" rtlCol="0" anchor="t"/>
          <a:lstStyle/>
          <a:p>
            <a:pPr indent="0" marL="0">
              <a:lnSpc>
                <a:spcPts val="2000"/>
              </a:lnSpc>
              <a:buNone/>
            </a:pPr>
            <a:r>
              <a:rPr lang="en-US" sz="1250" dirty="0">
                <a:solidFill>
                  <a:srgbClr val="404155"/>
                </a:solidFill>
                <a:latin typeface="Nobile" pitchFamily="34" charset="0"/>
                <a:ea typeface="Nobile" pitchFamily="34" charset="-122"/>
                <a:cs typeface="Nobile" pitchFamily="34" charset="-120"/>
              </a:rPr>
              <a:t>A PowerPoint presentation summarizing your project, including slides for problem definition, database design, data analysis, and dashboard demonstration.</a:t>
            </a:r>
            <a:endParaRPr lang="en-US" sz="12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957"/>
          </a:xfrm>
          <a:prstGeom prst="rect">
            <a:avLst/>
          </a:prstGeom>
        </p:spPr>
      </p:pic>
      <p:sp>
        <p:nvSpPr>
          <p:cNvPr id="3" name="Text 0"/>
          <p:cNvSpPr/>
          <p:nvPr/>
        </p:nvSpPr>
        <p:spPr>
          <a:xfrm>
            <a:off x="6119813" y="497681"/>
            <a:ext cx="4524970" cy="565666"/>
          </a:xfrm>
          <a:prstGeom prst="rect">
            <a:avLst/>
          </a:prstGeom>
          <a:noFill/>
          <a:ln/>
        </p:spPr>
        <p:txBody>
          <a:bodyPr wrap="none" lIns="0" tIns="0" rIns="0" bIns="0" rtlCol="0" anchor="t"/>
          <a:lstStyle/>
          <a:p>
            <a:pPr indent="0" marL="0">
              <a:lnSpc>
                <a:spcPts val="4450"/>
              </a:lnSpc>
              <a:buNone/>
            </a:pPr>
            <a:r>
              <a:rPr lang="en-US" sz="3550" dirty="0">
                <a:solidFill>
                  <a:srgbClr val="1B1B27"/>
                </a:solidFill>
                <a:latin typeface="Corben" pitchFamily="34" charset="0"/>
                <a:ea typeface="Corben" pitchFamily="34" charset="-122"/>
                <a:cs typeface="Corben" pitchFamily="34" charset="-120"/>
              </a:rPr>
              <a:t>Project Evaluation</a:t>
            </a:r>
            <a:endParaRPr lang="en-US" sz="3550" dirty="0"/>
          </a:p>
        </p:txBody>
      </p:sp>
      <p:sp>
        <p:nvSpPr>
          <p:cNvPr id="4" name="Shape 1"/>
          <p:cNvSpPr/>
          <p:nvPr/>
        </p:nvSpPr>
        <p:spPr>
          <a:xfrm>
            <a:off x="6119813" y="1538407"/>
            <a:ext cx="407194" cy="407194"/>
          </a:xfrm>
          <a:prstGeom prst="roundRect">
            <a:avLst>
              <a:gd name="adj" fmla="val 18670"/>
            </a:avLst>
          </a:prstGeom>
          <a:solidFill>
            <a:srgbClr val="D2D9F9"/>
          </a:solidFill>
          <a:ln w="7620">
            <a:solidFill>
              <a:srgbClr val="B8BFDF"/>
            </a:solidFill>
            <a:prstDash val="solid"/>
          </a:ln>
        </p:spPr>
      </p:sp>
      <p:sp>
        <p:nvSpPr>
          <p:cNvPr id="5" name="Text 2"/>
          <p:cNvSpPr/>
          <p:nvPr/>
        </p:nvSpPr>
        <p:spPr>
          <a:xfrm>
            <a:off x="6283285" y="1606272"/>
            <a:ext cx="80248" cy="271463"/>
          </a:xfrm>
          <a:prstGeom prst="rect">
            <a:avLst/>
          </a:prstGeom>
          <a:noFill/>
          <a:ln/>
        </p:spPr>
        <p:txBody>
          <a:bodyPr wrap="none" lIns="0" tIns="0" rIns="0" bIns="0" rtlCol="0" anchor="t"/>
          <a:lstStyle/>
          <a:p>
            <a:pPr algn="ctr" indent="0" marL="0">
              <a:lnSpc>
                <a:spcPts val="2100"/>
              </a:lnSpc>
              <a:buNone/>
            </a:pPr>
            <a:r>
              <a:rPr lang="en-US" sz="2100" dirty="0">
                <a:solidFill>
                  <a:srgbClr val="404155"/>
                </a:solidFill>
                <a:latin typeface="Corben" pitchFamily="34" charset="0"/>
                <a:ea typeface="Corben" pitchFamily="34" charset="-122"/>
                <a:cs typeface="Corben" pitchFamily="34" charset="-120"/>
              </a:rPr>
              <a:t>1</a:t>
            </a:r>
            <a:endParaRPr lang="en-US" sz="2100" dirty="0"/>
          </a:p>
        </p:txBody>
      </p:sp>
      <p:sp>
        <p:nvSpPr>
          <p:cNvPr id="6" name="Text 3"/>
          <p:cNvSpPr/>
          <p:nvPr/>
        </p:nvSpPr>
        <p:spPr>
          <a:xfrm>
            <a:off x="6707981" y="1538407"/>
            <a:ext cx="3761899" cy="282773"/>
          </a:xfrm>
          <a:prstGeom prst="rect">
            <a:avLst/>
          </a:prstGeom>
          <a:noFill/>
          <a:ln/>
        </p:spPr>
        <p:txBody>
          <a:bodyPr wrap="none" lIns="0" tIns="0" rIns="0" bIns="0" rtlCol="0" anchor="t"/>
          <a:lstStyle/>
          <a:p>
            <a:pPr indent="0" marL="0">
              <a:lnSpc>
                <a:spcPts val="2200"/>
              </a:lnSpc>
              <a:buNone/>
            </a:pPr>
            <a:r>
              <a:rPr lang="en-US" sz="1750" dirty="0">
                <a:solidFill>
                  <a:srgbClr val="404155"/>
                </a:solidFill>
                <a:latin typeface="Corben" pitchFamily="34" charset="0"/>
                <a:ea typeface="Corben" pitchFamily="34" charset="-122"/>
                <a:cs typeface="Corben" pitchFamily="34" charset="-120"/>
              </a:rPr>
              <a:t>Database Design &amp; Implementation</a:t>
            </a:r>
            <a:endParaRPr lang="en-US" sz="1750" dirty="0"/>
          </a:p>
        </p:txBody>
      </p:sp>
      <p:sp>
        <p:nvSpPr>
          <p:cNvPr id="7" name="Text 4"/>
          <p:cNvSpPr/>
          <p:nvPr/>
        </p:nvSpPr>
        <p:spPr>
          <a:xfrm>
            <a:off x="6707981" y="1929765"/>
            <a:ext cx="7289006" cy="868680"/>
          </a:xfrm>
          <a:prstGeom prst="rect">
            <a:avLst/>
          </a:prstGeom>
          <a:noFill/>
          <a:ln/>
        </p:spPr>
        <p:txBody>
          <a:bodyPr wrap="square" lIns="0" tIns="0" rIns="0" bIns="0" rtlCol="0" anchor="t"/>
          <a:lstStyle/>
          <a:p>
            <a:pPr indent="0" marL="0">
              <a:lnSpc>
                <a:spcPts val="2250"/>
              </a:lnSpc>
              <a:buNone/>
            </a:pPr>
            <a:r>
              <a:rPr lang="en-US" sz="1400" dirty="0">
                <a:solidFill>
                  <a:srgbClr val="404155"/>
                </a:solidFill>
                <a:latin typeface="Nobile" pitchFamily="34" charset="0"/>
                <a:ea typeface="Nobile" pitchFamily="34" charset="-122"/>
                <a:cs typeface="Nobile" pitchFamily="34" charset="-120"/>
              </a:rPr>
              <a:t>Assess the quality and functionality of your database design. Evaluate the accuracy of the ERD, the effectiveness of the SQL schema, and the completeness of the sample data.</a:t>
            </a:r>
            <a:endParaRPr lang="en-US" sz="1400" dirty="0"/>
          </a:p>
        </p:txBody>
      </p:sp>
      <p:sp>
        <p:nvSpPr>
          <p:cNvPr id="8" name="Shape 5"/>
          <p:cNvSpPr/>
          <p:nvPr/>
        </p:nvSpPr>
        <p:spPr>
          <a:xfrm>
            <a:off x="6119813" y="3183017"/>
            <a:ext cx="407194" cy="407194"/>
          </a:xfrm>
          <a:prstGeom prst="roundRect">
            <a:avLst>
              <a:gd name="adj" fmla="val 18670"/>
            </a:avLst>
          </a:prstGeom>
          <a:solidFill>
            <a:srgbClr val="D2D9F9"/>
          </a:solidFill>
          <a:ln w="7620">
            <a:solidFill>
              <a:srgbClr val="B8BFDF"/>
            </a:solidFill>
            <a:prstDash val="solid"/>
          </a:ln>
        </p:spPr>
      </p:sp>
      <p:sp>
        <p:nvSpPr>
          <p:cNvPr id="9" name="Text 6"/>
          <p:cNvSpPr/>
          <p:nvPr/>
        </p:nvSpPr>
        <p:spPr>
          <a:xfrm>
            <a:off x="6252567" y="3250883"/>
            <a:ext cx="141565" cy="271463"/>
          </a:xfrm>
          <a:prstGeom prst="rect">
            <a:avLst/>
          </a:prstGeom>
          <a:noFill/>
          <a:ln/>
        </p:spPr>
        <p:txBody>
          <a:bodyPr wrap="none" lIns="0" tIns="0" rIns="0" bIns="0" rtlCol="0" anchor="t"/>
          <a:lstStyle/>
          <a:p>
            <a:pPr algn="ctr" indent="0" marL="0">
              <a:lnSpc>
                <a:spcPts val="2100"/>
              </a:lnSpc>
              <a:buNone/>
            </a:pPr>
            <a:r>
              <a:rPr lang="en-US" sz="2100" dirty="0">
                <a:solidFill>
                  <a:srgbClr val="404155"/>
                </a:solidFill>
                <a:latin typeface="Corben" pitchFamily="34" charset="0"/>
                <a:ea typeface="Corben" pitchFamily="34" charset="-122"/>
                <a:cs typeface="Corben" pitchFamily="34" charset="-120"/>
              </a:rPr>
              <a:t>2</a:t>
            </a:r>
            <a:endParaRPr lang="en-US" sz="2100" dirty="0"/>
          </a:p>
        </p:txBody>
      </p:sp>
      <p:sp>
        <p:nvSpPr>
          <p:cNvPr id="10" name="Text 7"/>
          <p:cNvSpPr/>
          <p:nvPr/>
        </p:nvSpPr>
        <p:spPr>
          <a:xfrm>
            <a:off x="6707981" y="3183017"/>
            <a:ext cx="2620923" cy="282773"/>
          </a:xfrm>
          <a:prstGeom prst="rect">
            <a:avLst/>
          </a:prstGeom>
          <a:noFill/>
          <a:ln/>
        </p:spPr>
        <p:txBody>
          <a:bodyPr wrap="none" lIns="0" tIns="0" rIns="0" bIns="0" rtlCol="0" anchor="t"/>
          <a:lstStyle/>
          <a:p>
            <a:pPr indent="0" marL="0">
              <a:lnSpc>
                <a:spcPts val="2200"/>
              </a:lnSpc>
              <a:buNone/>
            </a:pPr>
            <a:r>
              <a:rPr lang="en-US" sz="1750" dirty="0">
                <a:solidFill>
                  <a:srgbClr val="404155"/>
                </a:solidFill>
                <a:latin typeface="Corben" pitchFamily="34" charset="0"/>
                <a:ea typeface="Corben" pitchFamily="34" charset="-122"/>
                <a:cs typeface="Corben" pitchFamily="34" charset="-120"/>
              </a:rPr>
              <a:t>Data Analysis &amp; Insights</a:t>
            </a:r>
            <a:endParaRPr lang="en-US" sz="1750" dirty="0"/>
          </a:p>
        </p:txBody>
      </p:sp>
      <p:sp>
        <p:nvSpPr>
          <p:cNvPr id="11" name="Text 8"/>
          <p:cNvSpPr/>
          <p:nvPr/>
        </p:nvSpPr>
        <p:spPr>
          <a:xfrm>
            <a:off x="6707981" y="3574375"/>
            <a:ext cx="7289006" cy="868680"/>
          </a:xfrm>
          <a:prstGeom prst="rect">
            <a:avLst/>
          </a:prstGeom>
          <a:noFill/>
          <a:ln/>
        </p:spPr>
        <p:txBody>
          <a:bodyPr wrap="square" lIns="0" tIns="0" rIns="0" bIns="0" rtlCol="0" anchor="t"/>
          <a:lstStyle/>
          <a:p>
            <a:pPr indent="0" marL="0">
              <a:lnSpc>
                <a:spcPts val="2250"/>
              </a:lnSpc>
              <a:buNone/>
            </a:pPr>
            <a:r>
              <a:rPr lang="en-US" sz="1400" dirty="0">
                <a:solidFill>
                  <a:srgbClr val="404155"/>
                </a:solidFill>
                <a:latin typeface="Nobile" pitchFamily="34" charset="0"/>
                <a:ea typeface="Nobile" pitchFamily="34" charset="-122"/>
                <a:cs typeface="Nobile" pitchFamily="34" charset="-120"/>
              </a:rPr>
              <a:t>Evaluate the depth and quality of your data analysis. Assess the effectiveness of your SQL queries, the insights gained from data aggregation and filtering, and the clarity of your analysis findings.</a:t>
            </a:r>
            <a:endParaRPr lang="en-US" sz="1400" dirty="0"/>
          </a:p>
        </p:txBody>
      </p:sp>
      <p:sp>
        <p:nvSpPr>
          <p:cNvPr id="12" name="Shape 9"/>
          <p:cNvSpPr/>
          <p:nvPr/>
        </p:nvSpPr>
        <p:spPr>
          <a:xfrm>
            <a:off x="6119813" y="4827627"/>
            <a:ext cx="407194" cy="407194"/>
          </a:xfrm>
          <a:prstGeom prst="roundRect">
            <a:avLst>
              <a:gd name="adj" fmla="val 18670"/>
            </a:avLst>
          </a:prstGeom>
          <a:solidFill>
            <a:srgbClr val="D2D9F9"/>
          </a:solidFill>
          <a:ln w="7620">
            <a:solidFill>
              <a:srgbClr val="B8BFDF"/>
            </a:solidFill>
            <a:prstDash val="solid"/>
          </a:ln>
        </p:spPr>
      </p:sp>
      <p:sp>
        <p:nvSpPr>
          <p:cNvPr id="13" name="Text 10"/>
          <p:cNvSpPr/>
          <p:nvPr/>
        </p:nvSpPr>
        <p:spPr>
          <a:xfrm>
            <a:off x="6247090" y="4895493"/>
            <a:ext cx="152519" cy="271463"/>
          </a:xfrm>
          <a:prstGeom prst="rect">
            <a:avLst/>
          </a:prstGeom>
          <a:noFill/>
          <a:ln/>
        </p:spPr>
        <p:txBody>
          <a:bodyPr wrap="none" lIns="0" tIns="0" rIns="0" bIns="0" rtlCol="0" anchor="t"/>
          <a:lstStyle/>
          <a:p>
            <a:pPr algn="ctr" indent="0" marL="0">
              <a:lnSpc>
                <a:spcPts val="2100"/>
              </a:lnSpc>
              <a:buNone/>
            </a:pPr>
            <a:r>
              <a:rPr lang="en-US" sz="2100" dirty="0">
                <a:solidFill>
                  <a:srgbClr val="404155"/>
                </a:solidFill>
                <a:latin typeface="Corben" pitchFamily="34" charset="0"/>
                <a:ea typeface="Corben" pitchFamily="34" charset="-122"/>
                <a:cs typeface="Corben" pitchFamily="34" charset="-120"/>
              </a:rPr>
              <a:t>3</a:t>
            </a:r>
            <a:endParaRPr lang="en-US" sz="2100" dirty="0"/>
          </a:p>
        </p:txBody>
      </p:sp>
      <p:sp>
        <p:nvSpPr>
          <p:cNvPr id="14" name="Text 11"/>
          <p:cNvSpPr/>
          <p:nvPr/>
        </p:nvSpPr>
        <p:spPr>
          <a:xfrm>
            <a:off x="6707981" y="4827627"/>
            <a:ext cx="3510439" cy="282773"/>
          </a:xfrm>
          <a:prstGeom prst="rect">
            <a:avLst/>
          </a:prstGeom>
          <a:noFill/>
          <a:ln/>
        </p:spPr>
        <p:txBody>
          <a:bodyPr wrap="none" lIns="0" tIns="0" rIns="0" bIns="0" rtlCol="0" anchor="t"/>
          <a:lstStyle/>
          <a:p>
            <a:pPr indent="0" marL="0">
              <a:lnSpc>
                <a:spcPts val="2200"/>
              </a:lnSpc>
              <a:buNone/>
            </a:pPr>
            <a:r>
              <a:rPr lang="en-US" sz="1750" dirty="0">
                <a:solidFill>
                  <a:srgbClr val="404155"/>
                </a:solidFill>
                <a:latin typeface="Corben" pitchFamily="34" charset="0"/>
                <a:ea typeface="Corben" pitchFamily="34" charset="-122"/>
                <a:cs typeface="Corben" pitchFamily="34" charset="-120"/>
              </a:rPr>
              <a:t>Excel Dashboard &amp; Visualization</a:t>
            </a:r>
            <a:endParaRPr lang="en-US" sz="1750" dirty="0"/>
          </a:p>
        </p:txBody>
      </p:sp>
      <p:sp>
        <p:nvSpPr>
          <p:cNvPr id="15" name="Text 12"/>
          <p:cNvSpPr/>
          <p:nvPr/>
        </p:nvSpPr>
        <p:spPr>
          <a:xfrm>
            <a:off x="6707981" y="5218986"/>
            <a:ext cx="7289006" cy="868680"/>
          </a:xfrm>
          <a:prstGeom prst="rect">
            <a:avLst/>
          </a:prstGeom>
          <a:noFill/>
          <a:ln/>
        </p:spPr>
        <p:txBody>
          <a:bodyPr wrap="square" lIns="0" tIns="0" rIns="0" bIns="0" rtlCol="0" anchor="t"/>
          <a:lstStyle/>
          <a:p>
            <a:pPr indent="0" marL="0">
              <a:lnSpc>
                <a:spcPts val="2250"/>
              </a:lnSpc>
              <a:buNone/>
            </a:pPr>
            <a:r>
              <a:rPr lang="en-US" sz="1400" dirty="0">
                <a:solidFill>
                  <a:srgbClr val="404155"/>
                </a:solidFill>
                <a:latin typeface="Nobile" pitchFamily="34" charset="0"/>
                <a:ea typeface="Nobile" pitchFamily="34" charset="-122"/>
                <a:cs typeface="Nobile" pitchFamily="34" charset="-120"/>
              </a:rPr>
              <a:t>Evaluate the functionality, interactivity, and visual appeal of your Excel dashboard. Assess the effectiveness of your visualizations, the clarity of your data presentation, and the user experience.</a:t>
            </a:r>
            <a:endParaRPr lang="en-US" sz="1400" dirty="0"/>
          </a:p>
        </p:txBody>
      </p:sp>
      <p:sp>
        <p:nvSpPr>
          <p:cNvPr id="16" name="Shape 13"/>
          <p:cNvSpPr/>
          <p:nvPr/>
        </p:nvSpPr>
        <p:spPr>
          <a:xfrm>
            <a:off x="6119813" y="6472237"/>
            <a:ext cx="407194" cy="407194"/>
          </a:xfrm>
          <a:prstGeom prst="roundRect">
            <a:avLst>
              <a:gd name="adj" fmla="val 18670"/>
            </a:avLst>
          </a:prstGeom>
          <a:solidFill>
            <a:srgbClr val="D2D9F9"/>
          </a:solidFill>
          <a:ln w="7620">
            <a:solidFill>
              <a:srgbClr val="B8BFDF"/>
            </a:solidFill>
            <a:prstDash val="solid"/>
          </a:ln>
        </p:spPr>
      </p:sp>
      <p:sp>
        <p:nvSpPr>
          <p:cNvPr id="17" name="Text 14"/>
          <p:cNvSpPr/>
          <p:nvPr/>
        </p:nvSpPr>
        <p:spPr>
          <a:xfrm>
            <a:off x="6254353" y="6540103"/>
            <a:ext cx="137993" cy="271463"/>
          </a:xfrm>
          <a:prstGeom prst="rect">
            <a:avLst/>
          </a:prstGeom>
          <a:noFill/>
          <a:ln/>
        </p:spPr>
        <p:txBody>
          <a:bodyPr wrap="none" lIns="0" tIns="0" rIns="0" bIns="0" rtlCol="0" anchor="t"/>
          <a:lstStyle/>
          <a:p>
            <a:pPr algn="ctr" indent="0" marL="0">
              <a:lnSpc>
                <a:spcPts val="2100"/>
              </a:lnSpc>
              <a:buNone/>
            </a:pPr>
            <a:r>
              <a:rPr lang="en-US" sz="2100" dirty="0">
                <a:solidFill>
                  <a:srgbClr val="404155"/>
                </a:solidFill>
                <a:latin typeface="Corben" pitchFamily="34" charset="0"/>
                <a:ea typeface="Corben" pitchFamily="34" charset="-122"/>
                <a:cs typeface="Corben" pitchFamily="34" charset="-120"/>
              </a:rPr>
              <a:t>4</a:t>
            </a:r>
            <a:endParaRPr lang="en-US" sz="2100" dirty="0"/>
          </a:p>
        </p:txBody>
      </p:sp>
      <p:sp>
        <p:nvSpPr>
          <p:cNvPr id="18" name="Text 15"/>
          <p:cNvSpPr/>
          <p:nvPr/>
        </p:nvSpPr>
        <p:spPr>
          <a:xfrm>
            <a:off x="6707981" y="6472237"/>
            <a:ext cx="3363754" cy="282773"/>
          </a:xfrm>
          <a:prstGeom prst="rect">
            <a:avLst/>
          </a:prstGeom>
          <a:noFill/>
          <a:ln/>
        </p:spPr>
        <p:txBody>
          <a:bodyPr wrap="none" lIns="0" tIns="0" rIns="0" bIns="0" rtlCol="0" anchor="t"/>
          <a:lstStyle/>
          <a:p>
            <a:pPr indent="0" marL="0">
              <a:lnSpc>
                <a:spcPts val="2200"/>
              </a:lnSpc>
              <a:buNone/>
            </a:pPr>
            <a:r>
              <a:rPr lang="en-US" sz="1750" dirty="0">
                <a:solidFill>
                  <a:srgbClr val="404155"/>
                </a:solidFill>
                <a:latin typeface="Corben" pitchFamily="34" charset="0"/>
                <a:ea typeface="Corben" pitchFamily="34" charset="-122"/>
                <a:cs typeface="Corben" pitchFamily="34" charset="-120"/>
              </a:rPr>
              <a:t>Presentation &amp; Communication</a:t>
            </a:r>
            <a:endParaRPr lang="en-US" sz="1750" dirty="0"/>
          </a:p>
        </p:txBody>
      </p:sp>
      <p:sp>
        <p:nvSpPr>
          <p:cNvPr id="19" name="Text 16"/>
          <p:cNvSpPr/>
          <p:nvPr/>
        </p:nvSpPr>
        <p:spPr>
          <a:xfrm>
            <a:off x="6707981" y="6863596"/>
            <a:ext cx="7289006" cy="868680"/>
          </a:xfrm>
          <a:prstGeom prst="rect">
            <a:avLst/>
          </a:prstGeom>
          <a:noFill/>
          <a:ln/>
        </p:spPr>
        <p:txBody>
          <a:bodyPr wrap="square" lIns="0" tIns="0" rIns="0" bIns="0" rtlCol="0" anchor="t"/>
          <a:lstStyle/>
          <a:p>
            <a:pPr indent="0" marL="0">
              <a:lnSpc>
                <a:spcPts val="2250"/>
              </a:lnSpc>
              <a:buNone/>
            </a:pPr>
            <a:r>
              <a:rPr lang="en-US" sz="1400" dirty="0">
                <a:solidFill>
                  <a:srgbClr val="404155"/>
                </a:solidFill>
                <a:latin typeface="Nobile" pitchFamily="34" charset="0"/>
                <a:ea typeface="Nobile" pitchFamily="34" charset="-122"/>
                <a:cs typeface="Nobile" pitchFamily="34" charset="-120"/>
              </a:rPr>
              <a:t>Evaluate the effectiveness of your presentation. Assess the clarity of your communication, the engagement of your delivery, and the overall impact of your presentation on the audience.</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2024-09-08T14:02:43Z</dcterms:created>
  <dcterms:modified xsi:type="dcterms:W3CDTF">2024-09-08T14:02:43Z</dcterms:modified>
</cp:coreProperties>
</file>